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72" r:id="rId7"/>
    <p:sldId id="261" r:id="rId8"/>
    <p:sldId id="266" r:id="rId9"/>
    <p:sldId id="267" r:id="rId10"/>
    <p:sldId id="277" r:id="rId11"/>
    <p:sldId id="273" r:id="rId12"/>
    <p:sldId id="265" r:id="rId13"/>
    <p:sldId id="263" r:id="rId14"/>
    <p:sldId id="270" r:id="rId15"/>
    <p:sldId id="268" r:id="rId16"/>
    <p:sldId id="271" r:id="rId17"/>
    <p:sldId id="274" r:id="rId18"/>
    <p:sldId id="269" r:id="rId19"/>
    <p:sldId id="264" r:id="rId20"/>
    <p:sldId id="262" r:id="rId21"/>
    <p:sldId id="275" r:id="rId22"/>
    <p:sldId id="2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44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7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531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69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15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911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923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3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05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8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84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6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03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27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9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58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5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1943E5-898A-4261-B095-FE8708524F11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E685D0-1B69-4D3F-AF9B-8452C2349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6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Assessment, Grading and Feedback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Diana Marrs &amp; Casey Applegate-Aguilar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3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Select an outcome</a:t>
            </a:r>
          </a:p>
          <a:p>
            <a:pPr marL="457200" indent="-457200">
              <a:buAutoNum type="arabicPeriod"/>
            </a:pPr>
            <a:r>
              <a:rPr lang="en-US" dirty="0" smtClean="0"/>
              <a:t>Select a method to assess</a:t>
            </a:r>
          </a:p>
          <a:p>
            <a:pPr marL="457200" indent="-457200">
              <a:buAutoNum type="arabicPeriod"/>
            </a:pPr>
            <a:r>
              <a:rPr lang="en-US" dirty="0" smtClean="0"/>
              <a:t>Consider grading criteria</a:t>
            </a:r>
          </a:p>
          <a:p>
            <a:pPr marL="457200" indent="-457200">
              <a:buAutoNum type="arabicPeriod"/>
            </a:pPr>
            <a:r>
              <a:rPr lang="en-US" dirty="0" smtClean="0"/>
              <a:t>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1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Clear, unambiguous standards / possible use of rubrics </a:t>
            </a:r>
          </a:p>
          <a:p>
            <a:r>
              <a:rPr lang="en-US" dirty="0" smtClean="0"/>
              <a:t>Point values consistent with importance</a:t>
            </a:r>
          </a:p>
          <a:p>
            <a:r>
              <a:rPr lang="en-US" dirty="0" smtClean="0"/>
              <a:t>Clear instructions</a:t>
            </a:r>
          </a:p>
          <a:p>
            <a:r>
              <a:rPr lang="en-US" dirty="0" smtClean="0"/>
              <a:t>Validity (discard a question that nearly all the students miss) or even an assignment where nearly everyone performs poorly</a:t>
            </a:r>
          </a:p>
          <a:p>
            <a:r>
              <a:rPr lang="en-US" dirty="0" smtClean="0"/>
              <a:t>Don’t do cryptic comments like “What?” </a:t>
            </a:r>
          </a:p>
        </p:txBody>
      </p:sp>
    </p:spTree>
    <p:extLst>
      <p:ext uri="{BB962C8B-B14F-4D97-AF65-F5344CB8AC3E}">
        <p14:creationId xmlns:p14="http://schemas.microsoft.com/office/powerpoint/2010/main" val="299207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Grading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Limit your comments or notations to those your students can use for further learning or improvement.</a:t>
            </a:r>
          </a:p>
          <a:p>
            <a:r>
              <a:rPr lang="en-US" dirty="0"/>
              <a:t>Spend more time on guiding students in the process of doing work than on grading it.</a:t>
            </a:r>
          </a:p>
          <a:p>
            <a:r>
              <a:rPr lang="en-US" dirty="0"/>
              <a:t>Establish a grading schedule – return in 1 week for best </a:t>
            </a:r>
            <a:r>
              <a:rPr lang="en-US" dirty="0" smtClean="0"/>
              <a:t>effect</a:t>
            </a:r>
          </a:p>
          <a:p>
            <a:r>
              <a:rPr lang="en-US" dirty="0" smtClean="0"/>
              <a:t>Use D2L to record grades – saves you time and keeps students up to date</a:t>
            </a:r>
          </a:p>
          <a:p>
            <a:r>
              <a:rPr lang="en-US" dirty="0" smtClean="0"/>
              <a:t>Mechanics – one page strategy, rubric to assess “errors per page” scoring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45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Use different grading scales for different assignments.  Grading scales include: </a:t>
            </a:r>
            <a:endParaRPr lang="en-US" sz="2000" dirty="0"/>
          </a:p>
          <a:p>
            <a:pPr lvl="1"/>
            <a:r>
              <a:rPr lang="en-US" dirty="0"/>
              <a:t>letter grades with pluses and minuses (for papers, essays, essay exams, etc.)</a:t>
            </a:r>
            <a:endParaRPr lang="en-US" sz="1800" dirty="0"/>
          </a:p>
          <a:p>
            <a:pPr lvl="1"/>
            <a:r>
              <a:rPr lang="en-US" dirty="0"/>
              <a:t>100-point numerical scale (for exams, certain types of projects, etc.)</a:t>
            </a:r>
            <a:endParaRPr lang="en-US" sz="1800" dirty="0"/>
          </a:p>
          <a:p>
            <a:pPr lvl="1"/>
            <a:r>
              <a:rPr lang="en-US" dirty="0"/>
              <a:t>check +, check, check- (for quizzes, homework, response papers, quick reports or presentations</a:t>
            </a:r>
            <a:endParaRPr lang="en-US" sz="1800" dirty="0"/>
          </a:p>
          <a:p>
            <a:pPr lvl="1"/>
            <a:r>
              <a:rPr lang="en-US" dirty="0"/>
              <a:t>pass-fail or credit-no-credit (for preparatory work)</a:t>
            </a:r>
            <a:endParaRPr lang="en-US" sz="1800" dirty="0"/>
          </a:p>
          <a:p>
            <a:r>
              <a:rPr lang="en-US" dirty="0" smtClean="0"/>
              <a:t>OR – give everything points, based on relative value (Quiz 10, Exam 100)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3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based grading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standard to meet your outcome (typically C). Students get Zero if they don’t meet the minimum standard. Students can do ‘extra’ components to achieve higher than C</a:t>
            </a:r>
          </a:p>
          <a:p>
            <a:r>
              <a:rPr lang="en-US" dirty="0" smtClean="0"/>
              <a:t>Give examples of superior work and time estimate to complete</a:t>
            </a:r>
          </a:p>
          <a:p>
            <a:r>
              <a:rPr lang="en-US" dirty="0" smtClean="0"/>
              <a:t>Give students 3 tokens in a course that allow them to revise three sub-standard submissions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2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control over 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Contract grading – earn a certain number of points by completing from a list of assignments, activities, and required exams</a:t>
            </a:r>
          </a:p>
          <a:p>
            <a:r>
              <a:rPr lang="en-US" dirty="0" smtClean="0"/>
              <a:t>Each activity linked to a rubric</a:t>
            </a:r>
          </a:p>
          <a:p>
            <a:pPr lvl="1"/>
            <a:r>
              <a:rPr lang="en-US" dirty="0" smtClean="0"/>
              <a:t>Film essay example: use of standard English, accuracy and appropriate observations of course themes in film, depth of discussion, thoughtfulness and creativity. Additional points for extra development of essay (graphics, concept map, </a:t>
            </a:r>
            <a:r>
              <a:rPr lang="en-US" dirty="0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Posted in D2L where students can track progress</a:t>
            </a:r>
          </a:p>
          <a:p>
            <a:r>
              <a:rPr lang="en-US" dirty="0" smtClean="0"/>
              <a:t>Allow disputes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1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disputes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student to meet with you in a day, and bring evidence from course material to support their argument</a:t>
            </a:r>
          </a:p>
          <a:p>
            <a:r>
              <a:rPr lang="en-US" dirty="0" smtClean="0"/>
              <a:t>Be willing to make a change</a:t>
            </a:r>
          </a:p>
          <a:p>
            <a:r>
              <a:rPr lang="en-US" dirty="0" smtClean="0"/>
              <a:t>Be aware your TA may not be grading the same as you</a:t>
            </a:r>
          </a:p>
          <a:p>
            <a:r>
              <a:rPr lang="en-US" dirty="0" smtClean="0"/>
              <a:t>Be willing to have a colleague regrade for you</a:t>
            </a:r>
          </a:p>
          <a:p>
            <a:pPr marL="0" indent="0">
              <a:buNone/>
            </a:pPr>
            <a:r>
              <a:rPr lang="en-US" dirty="0" smtClean="0"/>
              <a:t>*It’s difficult to not be punitive or defensive. Allowing students to challenge wrong answers means they are reviewing their work!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79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the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down larger papers or projects into smaller gradable units (helps students stay on track too)</a:t>
            </a:r>
          </a:p>
          <a:p>
            <a:r>
              <a:rPr lang="en-US" dirty="0" smtClean="0"/>
              <a:t>Use rubrics</a:t>
            </a:r>
          </a:p>
          <a:p>
            <a:r>
              <a:rPr lang="en-US" dirty="0" smtClean="0"/>
              <a:t>Don’t mark everything, focus on the major issues</a:t>
            </a:r>
          </a:p>
          <a:p>
            <a:r>
              <a:rPr lang="en-US" dirty="0" smtClean="0"/>
              <a:t>Use </a:t>
            </a:r>
            <a:r>
              <a:rPr lang="en-US" dirty="0"/>
              <a:t>peer review </a:t>
            </a:r>
            <a:r>
              <a:rPr lang="en-US" dirty="0" smtClean="0"/>
              <a:t>(likely need guided framework)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108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 (example from writing)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970770"/>
              </p:ext>
            </p:extLst>
          </p:nvPr>
        </p:nvGraphicFramePr>
        <p:xfrm>
          <a:off x="1295400" y="2557463"/>
          <a:ext cx="96012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5035474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27486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Does the paper have a thesis? Is the thesis clear?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just one sentence, state what position you think the writer is taking. Place stars around the thesis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59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 the paper clearly organized?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 an outline of the paper. What is the main</a:t>
                      </a:r>
                      <a:r>
                        <a:rPr lang="en-US" baseline="0" dirty="0" smtClean="0"/>
                        <a:t> point of each paragraph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Does the writer use evidence effectively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 the kinds of evidence used to support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6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 the paper clearly written?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Highlight any passages that you had to read more than once to understand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1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How persuasive is the argument?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</a:t>
                      </a:r>
                      <a:r>
                        <a:rPr lang="en-US" baseline="0" dirty="0" smtClean="0"/>
                        <a:t> you agree or disagree with the writer? Why or why not?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491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78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strengths and weakness</a:t>
            </a:r>
          </a:p>
          <a:p>
            <a:r>
              <a:rPr lang="en-US" dirty="0" smtClean="0"/>
              <a:t>Mark most important issues, rather than redline everything </a:t>
            </a:r>
          </a:p>
          <a:p>
            <a:r>
              <a:rPr lang="en-US" dirty="0" smtClean="0"/>
              <a:t>Use the feedback in some way – revision, or student reflection</a:t>
            </a:r>
          </a:p>
          <a:p>
            <a:pPr lvl="1"/>
            <a:r>
              <a:rPr lang="en-US" dirty="0" smtClean="0"/>
              <a:t>Have students write a paragraph summarizing your feedback and </a:t>
            </a:r>
            <a:r>
              <a:rPr lang="en-US" smtClean="0"/>
              <a:t>explaining </a:t>
            </a:r>
            <a:r>
              <a:rPr lang="en-US" smtClean="0"/>
              <a:t>how </a:t>
            </a:r>
            <a:r>
              <a:rPr lang="en-US" dirty="0" smtClean="0"/>
              <a:t>they will use the info to improve the next assignment</a:t>
            </a:r>
          </a:p>
          <a:p>
            <a:pPr lvl="1"/>
            <a:r>
              <a:rPr lang="en-US" dirty="0" smtClean="0"/>
              <a:t>Allow students to use your feedback to redo work (and get partial credit back)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8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Concerns about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02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graded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identify </a:t>
            </a:r>
            <a:r>
              <a:rPr lang="en-US" dirty="0"/>
              <a:t>what’s most important to you.  Is it clarity? Creativity? Rigor? Thoroughness? Precision? Demonstration of knowledge? Critical inquiry</a:t>
            </a:r>
            <a:r>
              <a:rPr lang="en-US" dirty="0" smtClean="0"/>
              <a:t>?</a:t>
            </a:r>
          </a:p>
          <a:p>
            <a:r>
              <a:rPr lang="en-US" dirty="0" smtClean="0"/>
              <a:t>Create assessments/assignments that allow students to demonstrate these features</a:t>
            </a:r>
          </a:p>
          <a:p>
            <a:r>
              <a:rPr lang="en-US" dirty="0" smtClean="0"/>
              <a:t>Create a rubric that will help you score grading levels</a:t>
            </a:r>
          </a:p>
          <a:p>
            <a:r>
              <a:rPr lang="en-US" dirty="0" smtClean="0"/>
              <a:t>Provide rubric to students along with assessments/assignments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Compose test questions immediately after you cover it in class</a:t>
            </a:r>
          </a:p>
          <a:p>
            <a:r>
              <a:rPr lang="en-US" dirty="0" smtClean="0"/>
              <a:t>Have someone else look at it and after exam, analyze results by question to weed out bad questions</a:t>
            </a:r>
          </a:p>
          <a:p>
            <a:r>
              <a:rPr lang="en-US" dirty="0" smtClean="0"/>
              <a:t>Pros and cons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99106"/>
              </p:ext>
            </p:extLst>
          </p:nvPr>
        </p:nvGraphicFramePr>
        <p:xfrm>
          <a:off x="1599738" y="4427142"/>
          <a:ext cx="812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7431676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94193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Fill in the blank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T/F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Matching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Multiple choice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Multiple</a:t>
                      </a:r>
                      <a:r>
                        <a:rPr lang="en-US" baseline="0" dirty="0" smtClean="0"/>
                        <a:t> T/F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Essay</a:t>
                      </a:r>
                      <a:r>
                        <a:rPr lang="en-US" baseline="0" dirty="0" smtClean="0"/>
                        <a:t> questions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941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452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Fourth Generation Evaluation</a:t>
            </a:r>
            <a:r>
              <a:rPr lang="en-US" dirty="0"/>
              <a:t>, by </a:t>
            </a:r>
            <a:r>
              <a:rPr lang="en-US" dirty="0"/>
              <a:t>Egon</a:t>
            </a:r>
            <a:r>
              <a:rPr lang="en-US" dirty="0"/>
              <a:t> G. </a:t>
            </a:r>
            <a:r>
              <a:rPr lang="en-US" dirty="0"/>
              <a:t>Guba</a:t>
            </a:r>
            <a:r>
              <a:rPr lang="en-US" dirty="0"/>
              <a:t> and </a:t>
            </a:r>
            <a:r>
              <a:rPr lang="en-US" dirty="0"/>
              <a:t>Yvonna</a:t>
            </a:r>
            <a:r>
              <a:rPr lang="en-US" dirty="0"/>
              <a:t> S. Lincoln. Newberry Park, CA: Sage Publications. </a:t>
            </a:r>
            <a:endParaRPr lang="en-US" dirty="0" smtClean="0"/>
          </a:p>
          <a:p>
            <a:r>
              <a:rPr lang="en-US" i="1" dirty="0"/>
              <a:t>Classroom Assessment Techniques</a:t>
            </a:r>
            <a:r>
              <a:rPr lang="en-US" dirty="0"/>
              <a:t>, by K. Patricia Cross and Thomas Angelo.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9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Problem – testing an isolated skill or a retained fact does not measure learning</a:t>
            </a:r>
          </a:p>
          <a:p>
            <a:pPr marL="0" indent="0">
              <a:buNone/>
            </a:pPr>
            <a:r>
              <a:rPr lang="en-US" dirty="0" smtClean="0"/>
              <a:t>Solution – </a:t>
            </a:r>
          </a:p>
          <a:p>
            <a:r>
              <a:rPr lang="en-US" dirty="0" smtClean="0"/>
              <a:t>Require students to develop a response instead of choosing from MC</a:t>
            </a:r>
          </a:p>
          <a:p>
            <a:r>
              <a:rPr lang="en-US" dirty="0" smtClean="0"/>
              <a:t>Create assessments using Blooms higher order (analyze, critique, compare..)</a:t>
            </a:r>
          </a:p>
          <a:p>
            <a:r>
              <a:rPr lang="en-US" dirty="0" smtClean="0"/>
              <a:t>Have students create new work (portfolios)</a:t>
            </a:r>
          </a:p>
          <a:p>
            <a:r>
              <a:rPr lang="en-US" dirty="0" smtClean="0"/>
              <a:t>Have students evaluate their own work</a:t>
            </a:r>
          </a:p>
          <a:p>
            <a:r>
              <a:rPr lang="en-US" dirty="0" smtClean="0"/>
              <a:t>Base assessment on performance, not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5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to consider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to develop more complex tasks </a:t>
            </a:r>
          </a:p>
          <a:p>
            <a:r>
              <a:rPr lang="en-US" dirty="0"/>
              <a:t>T</a:t>
            </a:r>
            <a:r>
              <a:rPr lang="en-US" dirty="0" smtClean="0"/>
              <a:t>ime for students to complete</a:t>
            </a:r>
          </a:p>
          <a:p>
            <a:r>
              <a:rPr lang="en-US" dirty="0"/>
              <a:t>T</a:t>
            </a:r>
            <a:r>
              <a:rPr lang="en-US" dirty="0" smtClean="0"/>
              <a:t>ime to grade</a:t>
            </a:r>
          </a:p>
          <a:p>
            <a:r>
              <a:rPr lang="en-US" dirty="0" smtClean="0"/>
              <a:t>Minimizing grading bias (using a rubric will help)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8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Pick an outcome (particularly mastery of content knowledge)</a:t>
            </a:r>
          </a:p>
          <a:p>
            <a:pPr lvl="0"/>
            <a:r>
              <a:rPr lang="en-US" dirty="0" smtClean="0"/>
              <a:t>Choose </a:t>
            </a:r>
            <a:r>
              <a:rPr lang="en-US" dirty="0"/>
              <a:t>an assessment technique </a:t>
            </a:r>
          </a:p>
          <a:p>
            <a:pPr lvl="0"/>
            <a:r>
              <a:rPr lang="en-US" dirty="0"/>
              <a:t>Apply the technique </a:t>
            </a:r>
          </a:p>
          <a:p>
            <a:pPr lvl="0"/>
            <a:r>
              <a:rPr lang="en-US" dirty="0"/>
              <a:t>Analyze the data and share the results with students </a:t>
            </a:r>
          </a:p>
          <a:p>
            <a:pPr lvl="0"/>
            <a:r>
              <a:rPr lang="en-US" dirty="0"/>
              <a:t>Respond to the data </a:t>
            </a:r>
            <a:r>
              <a:rPr lang="en-US" dirty="0" smtClean="0"/>
              <a:t>by modifying teaching strategy / course content as needed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26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Portfolios</a:t>
            </a:r>
          </a:p>
          <a:p>
            <a:r>
              <a:rPr lang="en-US" dirty="0" smtClean="0"/>
              <a:t>Concept </a:t>
            </a:r>
            <a:r>
              <a:rPr lang="en-US" dirty="0" smtClean="0"/>
              <a:t>mapping</a:t>
            </a:r>
          </a:p>
          <a:p>
            <a:r>
              <a:rPr lang="en-US" dirty="0" smtClean="0"/>
              <a:t>Presentations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7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Demonstrates students’ ability to create, analyze</a:t>
            </a:r>
          </a:p>
          <a:p>
            <a:r>
              <a:rPr lang="en-US" dirty="0" smtClean="0"/>
              <a:t>Can easily serve as outcomes evidence of proficiency</a:t>
            </a:r>
          </a:p>
          <a:p>
            <a:r>
              <a:rPr lang="en-US" dirty="0" smtClean="0"/>
              <a:t>Can serve as resume material to employers</a:t>
            </a:r>
          </a:p>
          <a:p>
            <a:r>
              <a:rPr lang="en-US" dirty="0" smtClean="0"/>
              <a:t>Qualitative measures involved</a:t>
            </a:r>
          </a:p>
          <a:p>
            <a:r>
              <a:rPr lang="en-US" dirty="0" smtClean="0"/>
              <a:t>Can be lengthy to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0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Assess prior knowledge</a:t>
            </a:r>
            <a:r>
              <a:rPr lang="en-US" dirty="0"/>
              <a:t> – students create a visual representation of what they know about a concept</a:t>
            </a:r>
          </a:p>
          <a:p>
            <a:pPr lvl="0"/>
            <a:r>
              <a:rPr lang="en-US" b="1" dirty="0"/>
              <a:t>Show how experts organize knowledge</a:t>
            </a:r>
            <a:r>
              <a:rPr lang="en-US" dirty="0"/>
              <a:t> – build a map that tells students how </a:t>
            </a:r>
            <a:r>
              <a:rPr lang="en-US" i="1" dirty="0"/>
              <a:t>you</a:t>
            </a:r>
            <a:r>
              <a:rPr lang="en-US" dirty="0"/>
              <a:t> think – this could also help in your own course design work</a:t>
            </a:r>
          </a:p>
          <a:p>
            <a:pPr lvl="0"/>
            <a:r>
              <a:rPr lang="en-US" b="1" dirty="0"/>
              <a:t>Summarize reading</a:t>
            </a:r>
            <a:r>
              <a:rPr lang="en-US" dirty="0"/>
              <a:t> – represent ideas in an article, the main points of a chapter, or the theme of a novel</a:t>
            </a:r>
          </a:p>
          <a:p>
            <a:pPr lvl="0"/>
            <a:r>
              <a:rPr lang="en-US" b="1" dirty="0"/>
              <a:t>Plan a task</a:t>
            </a:r>
            <a:r>
              <a:rPr lang="en-US" dirty="0"/>
              <a:t> – student groups visualize a project or lab assignment in order to get a handle on what is involved</a:t>
            </a:r>
          </a:p>
          <a:p>
            <a:pPr lvl="0"/>
            <a:r>
              <a:rPr lang="en-US" b="1" dirty="0"/>
              <a:t>Conduct an assessment</a:t>
            </a:r>
            <a:r>
              <a:rPr lang="en-US" dirty="0"/>
              <a:t> – at the end of a unit or course, students create a map to show what they have learned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0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doing concept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Construct maps with reference to a “focus question” that clearly specifies the problem or issue</a:t>
            </a:r>
          </a:p>
          <a:p>
            <a:pPr lvl="0"/>
            <a:r>
              <a:rPr lang="en-US" dirty="0"/>
              <a:t>Start with a partially constructed map</a:t>
            </a:r>
          </a:p>
          <a:p>
            <a:pPr lvl="0"/>
            <a:r>
              <a:rPr lang="en-US" dirty="0"/>
              <a:t>Provide a short list of key terms – or have students start by creating such a list</a:t>
            </a:r>
          </a:p>
          <a:p>
            <a:pPr lvl="0"/>
            <a:r>
              <a:rPr lang="en-US" dirty="0"/>
              <a:t>Create several maps over time, allowing students to see how their understanding changes</a:t>
            </a:r>
          </a:p>
          <a:p>
            <a:pPr lvl="0"/>
            <a:r>
              <a:rPr lang="en-US" dirty="0"/>
              <a:t>Students can work in groups – or start with individual maps and then form into groups</a:t>
            </a:r>
          </a:p>
          <a:p>
            <a:pPr lvl="0"/>
            <a:r>
              <a:rPr lang="en-US" dirty="0"/>
              <a:t>Develop maps on a large whiteboard to allow for easy revisions</a:t>
            </a:r>
          </a:p>
          <a:p>
            <a:pPr lvl="0"/>
            <a:r>
              <a:rPr lang="en-US" dirty="0"/>
              <a:t>Use software that allows multiple users to work on a map at the same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08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247</TotalTime>
  <Words>1076</Words>
  <Application>Microsoft Office PowerPoint</Application>
  <PresentationFormat>Widescreen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Assessment, Grading and Feedback</vt:lpstr>
      <vt:lpstr>Discussion </vt:lpstr>
      <vt:lpstr>Authentic Assessment</vt:lpstr>
      <vt:lpstr>Factors to consider </vt:lpstr>
      <vt:lpstr>Basic steps</vt:lpstr>
      <vt:lpstr>Alternative assessments</vt:lpstr>
      <vt:lpstr>Portfolio assessment</vt:lpstr>
      <vt:lpstr>Concept mapping</vt:lpstr>
      <vt:lpstr>Tips for doing concept maps</vt:lpstr>
      <vt:lpstr>Apply</vt:lpstr>
      <vt:lpstr>Grading essentials</vt:lpstr>
      <vt:lpstr>More Grading best practices</vt:lpstr>
      <vt:lpstr>Grading scales</vt:lpstr>
      <vt:lpstr>Outcomes based grading scale</vt:lpstr>
      <vt:lpstr>Student control over grades</vt:lpstr>
      <vt:lpstr>Grade disputes</vt:lpstr>
      <vt:lpstr>Reducing the load</vt:lpstr>
      <vt:lpstr>Peer review (example from writing)</vt:lpstr>
      <vt:lpstr>Formative feedback</vt:lpstr>
      <vt:lpstr>Setting up graded assignments</vt:lpstr>
      <vt:lpstr>Test creation</vt:lpstr>
      <vt:lpstr>PowerPoint Presentation</vt:lpstr>
    </vt:vector>
  </TitlesOfParts>
  <Company>ITSSCCM10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classroom discussion and group work</dc:title>
  <dc:creator>Marrs, Diana J</dc:creator>
  <cp:lastModifiedBy>Marrs, Diana J</cp:lastModifiedBy>
  <cp:revision>39</cp:revision>
  <dcterms:created xsi:type="dcterms:W3CDTF">2017-03-31T14:35:40Z</dcterms:created>
  <dcterms:modified xsi:type="dcterms:W3CDTF">2017-04-21T15:31:43Z</dcterms:modified>
</cp:coreProperties>
</file>