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Freshman Friendly Workshop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Assumptions, Expectations, and communication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2867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NSSE and FSSE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627520"/>
              </p:ext>
            </p:extLst>
          </p:nvPr>
        </p:nvGraphicFramePr>
        <p:xfrm>
          <a:off x="1562792" y="2128060"/>
          <a:ext cx="9492061" cy="3715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02868">
                  <a:extLst>
                    <a:ext uri="{9D8B030D-6E8A-4147-A177-3AD203B41FA5}">
                      <a16:colId xmlns:a16="http://schemas.microsoft.com/office/drawing/2014/main" val="161274104"/>
                    </a:ext>
                  </a:extLst>
                </a:gridCol>
                <a:gridCol w="2192818">
                  <a:extLst>
                    <a:ext uri="{9D8B030D-6E8A-4147-A177-3AD203B41FA5}">
                      <a16:colId xmlns:a16="http://schemas.microsoft.com/office/drawing/2014/main" val="43046627"/>
                    </a:ext>
                  </a:extLst>
                </a:gridCol>
                <a:gridCol w="2096375">
                  <a:extLst>
                    <a:ext uri="{9D8B030D-6E8A-4147-A177-3AD203B41FA5}">
                      <a16:colId xmlns:a16="http://schemas.microsoft.com/office/drawing/2014/main" val="2933852129"/>
                    </a:ext>
                  </a:extLst>
                </a:gridCol>
              </a:tblGrid>
              <a:tr h="2424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NSSE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FSSE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8143170"/>
                  </a:ext>
                </a:extLst>
              </a:tr>
              <a:tr h="2424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Talked about career plans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63%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4126929"/>
                  </a:ext>
                </a:extLst>
              </a:tr>
              <a:tr h="2424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Discussed academic performance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72%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1370294"/>
                  </a:ext>
                </a:extLst>
              </a:tr>
              <a:tr h="2424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Clearly explained goals/objectives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63%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4964643"/>
                  </a:ext>
                </a:extLst>
              </a:tr>
              <a:tr h="2424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Used examples to illustrate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59%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97%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0724126"/>
                  </a:ext>
                </a:extLst>
              </a:tr>
              <a:tr h="2424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Provided prompt feedback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57%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3309955"/>
                  </a:ext>
                </a:extLst>
              </a:tr>
              <a:tr h="17709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Incorporated learning strategies vs. student reported activities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dirty="0">
                          <a:effectLst/>
                        </a:rPr>
                        <a:t>Key reading info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dirty="0">
                          <a:effectLst/>
                        </a:rPr>
                        <a:t>Review of notes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dirty="0">
                          <a:effectLst/>
                        </a:rPr>
                        <a:t>Connecting ideas across disciplines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dirty="0">
                          <a:effectLst/>
                        </a:rPr>
                        <a:t>Reflect on personal strengths and weaknesses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-81%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-67%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-57%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-53%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-57%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-46%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-81%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-76%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9852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264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Developing good students / What is your ideal student behavior and how can you get there? </a:t>
            </a:r>
          </a:p>
          <a:p>
            <a:pPr lvl="0"/>
            <a:r>
              <a:rPr lang="en-US" dirty="0"/>
              <a:t>Schema/Perspectives</a:t>
            </a:r>
          </a:p>
          <a:p>
            <a:pPr lvl="0"/>
            <a:r>
              <a:rPr lang="en-US" dirty="0"/>
              <a:t>Setting the tone</a:t>
            </a:r>
          </a:p>
          <a:p>
            <a:pPr lvl="0"/>
            <a:r>
              <a:rPr lang="en-US" dirty="0"/>
              <a:t>Checking comprehension</a:t>
            </a:r>
          </a:p>
          <a:p>
            <a:pPr lvl="0"/>
            <a:r>
              <a:rPr lang="en-US" dirty="0"/>
              <a:t>Verbal Scaffolding</a:t>
            </a:r>
          </a:p>
          <a:p>
            <a:pPr lvl="0"/>
            <a:r>
              <a:rPr lang="en-US" dirty="0"/>
              <a:t>Personal connection</a:t>
            </a:r>
          </a:p>
          <a:p>
            <a:pPr lvl="0"/>
            <a:r>
              <a:rPr lang="en-US" dirty="0"/>
              <a:t>Feedback and </a:t>
            </a:r>
            <a:r>
              <a:rPr lang="en-US" dirty="0" smtClean="0"/>
              <a:t>grades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02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Kang H. Park and Peter M. Kerr ("Determinants of Academic Performance: A Multinomial Logit Approach" , THE JOURNAL OF ECONOMIC EDUCATION, Spring, 1990, pp. 101-111). In this research ( conducted with classes where attendance did not enter directly into student grade determination), the role of class attendance was statistically significant in explaining student grades in those classes.</a:t>
            </a:r>
          </a:p>
          <a:p>
            <a:r>
              <a:rPr lang="en-US" dirty="0"/>
              <a:t>Specifically, this research demonstrated that the lack of attendance was statistically significant in explaining why a student received a D rather than an A, a B, or a C grade in a specific class.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468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Connection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993" y="2004231"/>
            <a:ext cx="3433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Wilson (2006) found that students’ perceptions of their professors’ positive attitudes toward them (e.g. concern, desire for students to succeed) accounted for </a:t>
            </a:r>
            <a:r>
              <a:rPr lang="en-US" sz="2000" b="1" dirty="0"/>
              <a:t>58 % of the variability in student</a:t>
            </a:r>
            <a:br>
              <a:rPr lang="en-US" sz="2000" b="1" dirty="0"/>
            </a:br>
            <a:r>
              <a:rPr lang="en-US" sz="2000" b="1" dirty="0"/>
              <a:t>motivation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365" y="3751723"/>
            <a:ext cx="3339866" cy="1445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704" y="4914608"/>
            <a:ext cx="3143106" cy="166977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51180" y="1438264"/>
            <a:ext cx="7070347" cy="231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60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and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Timely</a:t>
            </a:r>
          </a:p>
          <a:p>
            <a:pPr lvl="1"/>
            <a:r>
              <a:rPr lang="en-US" dirty="0"/>
              <a:t>Geared to help them improve the next version</a:t>
            </a:r>
          </a:p>
          <a:p>
            <a:pPr lvl="1"/>
            <a:r>
              <a:rPr lang="en-US" dirty="0"/>
              <a:t>Take time to review feedback examples individually or as a class.</a:t>
            </a:r>
          </a:p>
          <a:p>
            <a:pPr lvl="1"/>
            <a:r>
              <a:rPr lang="en-US" dirty="0"/>
              <a:t>Recycle content so the feedback has meaning (otherwise some students don’t even read it) </a:t>
            </a:r>
          </a:p>
          <a:p>
            <a:pPr lvl="1"/>
            <a:r>
              <a:rPr lang="en-US" dirty="0"/>
              <a:t>Use your LMS to record all grades so students don’t have to ask </a:t>
            </a:r>
            <a:endParaRPr lang="en-US" dirty="0" smtClean="0"/>
          </a:p>
          <a:p>
            <a:pPr lvl="1"/>
            <a:r>
              <a:rPr lang="en-US" dirty="0" smtClean="0"/>
              <a:t>Highlight good work</a:t>
            </a:r>
          </a:p>
          <a:p>
            <a:pPr lvl="1"/>
            <a:r>
              <a:rPr lang="en-US" dirty="0" smtClean="0"/>
              <a:t>Use Rubrics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282" y="4348693"/>
            <a:ext cx="2089439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7572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37</TotalTime>
  <Words>312</Words>
  <Application>Microsoft Office PowerPoint</Application>
  <PresentationFormat>Widescreen</PresentationFormat>
  <Paragraphs>59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Gill Sans MT</vt:lpstr>
      <vt:lpstr>Times New Roman</vt:lpstr>
      <vt:lpstr>Gallery</vt:lpstr>
      <vt:lpstr>Freshman Friendly Workshop 1</vt:lpstr>
      <vt:lpstr>NSSE and FSSE</vt:lpstr>
      <vt:lpstr>Objectives</vt:lpstr>
      <vt:lpstr>Attendance</vt:lpstr>
      <vt:lpstr>Personal Connection</vt:lpstr>
      <vt:lpstr>Grading and Feedback</vt:lpstr>
    </vt:vector>
  </TitlesOfParts>
  <Company>ITSSCCM10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Freshman Friendly Workshop 1</dc:title>
  <dc:creator>Marrs, Diana J</dc:creator>
  <cp:lastModifiedBy>Marrs, Diana J</cp:lastModifiedBy>
  <cp:revision>7</cp:revision>
  <dcterms:created xsi:type="dcterms:W3CDTF">2017-03-10T15:54:24Z</dcterms:created>
  <dcterms:modified xsi:type="dcterms:W3CDTF">2017-03-10T16:32:08Z</dcterms:modified>
</cp:coreProperties>
</file>