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5" r:id="rId3"/>
    <p:sldId id="257" r:id="rId4"/>
    <p:sldId id="261" r:id="rId5"/>
    <p:sldId id="258" r:id="rId6"/>
    <p:sldId id="259" r:id="rId7"/>
    <p:sldId id="260" r:id="rId8"/>
    <p:sldId id="267" r:id="rId9"/>
    <p:sldId id="262" r:id="rId10"/>
    <p:sldId id="270" r:id="rId11"/>
    <p:sldId id="266" r:id="rId12"/>
    <p:sldId id="271" r:id="rId13"/>
    <p:sldId id="268" r:id="rId14"/>
    <p:sldId id="269"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7093"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0BBE6-4F78-49B2-80F9-D6522C22EF2B}" type="datetimeFigureOut">
              <a:rPr lang="en-US" smtClean="0"/>
              <a:t>3/16/2017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32263-695D-437C-A26B-F0572EF11DBD}" type="slidenum">
              <a:rPr lang="en-US" smtClean="0"/>
              <a:t>‹#›</a:t>
            </a:fld>
            <a:endParaRPr lang="en-US"/>
          </a:p>
        </p:txBody>
      </p:sp>
    </p:spTree>
    <p:extLst>
      <p:ext uri="{BB962C8B-B14F-4D97-AF65-F5344CB8AC3E}">
        <p14:creationId xmlns:p14="http://schemas.microsoft.com/office/powerpoint/2010/main" val="234318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Skeletal</a:t>
            </a:r>
            <a:r>
              <a:rPr lang="en-US" baseline="0" dirty="0" smtClean="0"/>
              <a:t> lecture outline HANDOUT</a:t>
            </a:r>
            <a:endParaRPr lang="en-US" dirty="0"/>
          </a:p>
        </p:txBody>
      </p:sp>
      <p:sp>
        <p:nvSpPr>
          <p:cNvPr id="4" name="Slide Number Placeholder 3"/>
          <p:cNvSpPr>
            <a:spLocks noGrp="1"/>
          </p:cNvSpPr>
          <p:nvPr>
            <p:ph type="sldNum" sz="quarter" idx="10"/>
          </p:nvPr>
        </p:nvSpPr>
        <p:spPr/>
        <p:txBody>
          <a:bodyPr/>
          <a:lstStyle/>
          <a:p>
            <a:fld id="{FBC32263-695D-437C-A26B-F0572EF11DBD}" type="slidenum">
              <a:rPr lang="en-US" smtClean="0"/>
              <a:t>7</a:t>
            </a:fld>
            <a:endParaRPr lang="en-US"/>
          </a:p>
        </p:txBody>
      </p:sp>
    </p:spTree>
    <p:extLst>
      <p:ext uri="{BB962C8B-B14F-4D97-AF65-F5344CB8AC3E}">
        <p14:creationId xmlns:p14="http://schemas.microsoft.com/office/powerpoint/2010/main" val="16011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Cornell </a:t>
            </a:r>
            <a:r>
              <a:rPr lang="en-US" smtClean="0"/>
              <a:t>Handout</a:t>
            </a:r>
            <a:r>
              <a:rPr lang="en-US" baseline="0" smtClean="0"/>
              <a:t> </a:t>
            </a:r>
            <a:r>
              <a:rPr lang="en-US" baseline="0" smtClean="0"/>
              <a:t> and video – </a:t>
            </a:r>
            <a:r>
              <a:rPr lang="en-US" baseline="0" dirty="0" smtClean="0"/>
              <a:t>discuss</a:t>
            </a:r>
          </a:p>
          <a:p>
            <a:endParaRPr lang="en-US" baseline="0" dirty="0" smtClean="0"/>
          </a:p>
          <a:p>
            <a:r>
              <a:rPr lang="en-US" baseline="0" dirty="0" err="1" smtClean="0"/>
              <a:t>Mindmap</a:t>
            </a:r>
            <a:r>
              <a:rPr lang="en-US" baseline="0" dirty="0" smtClean="0"/>
              <a:t> handout - discuss</a:t>
            </a:r>
            <a:endParaRPr lang="en-US" dirty="0" smtClean="0"/>
          </a:p>
        </p:txBody>
      </p:sp>
      <p:sp>
        <p:nvSpPr>
          <p:cNvPr id="4" name="Slide Number Placeholder 3"/>
          <p:cNvSpPr>
            <a:spLocks noGrp="1"/>
          </p:cNvSpPr>
          <p:nvPr>
            <p:ph type="sldNum" sz="quarter" idx="10"/>
          </p:nvPr>
        </p:nvSpPr>
        <p:spPr/>
        <p:txBody>
          <a:bodyPr/>
          <a:lstStyle/>
          <a:p>
            <a:fld id="{FBC32263-695D-437C-A26B-F0572EF11DBD}" type="slidenum">
              <a:rPr lang="en-US" smtClean="0"/>
              <a:t>8</a:t>
            </a:fld>
            <a:endParaRPr lang="en-US"/>
          </a:p>
        </p:txBody>
      </p:sp>
    </p:spTree>
    <p:extLst>
      <p:ext uri="{BB962C8B-B14F-4D97-AF65-F5344CB8AC3E}">
        <p14:creationId xmlns:p14="http://schemas.microsoft.com/office/powerpoint/2010/main" val="372967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reading activity and handout</a:t>
            </a:r>
          </a:p>
          <a:p>
            <a:r>
              <a:rPr lang="en-US" dirty="0" smtClean="0"/>
              <a:t>Then video</a:t>
            </a:r>
            <a:endParaRPr lang="en-US" dirty="0"/>
          </a:p>
        </p:txBody>
      </p:sp>
      <p:sp>
        <p:nvSpPr>
          <p:cNvPr id="4" name="Slide Number Placeholder 3"/>
          <p:cNvSpPr>
            <a:spLocks noGrp="1"/>
          </p:cNvSpPr>
          <p:nvPr>
            <p:ph type="sldNum" sz="quarter" idx="10"/>
          </p:nvPr>
        </p:nvSpPr>
        <p:spPr/>
        <p:txBody>
          <a:bodyPr/>
          <a:lstStyle/>
          <a:p>
            <a:fld id="{FBC32263-695D-437C-A26B-F0572EF11DBD}" type="slidenum">
              <a:rPr lang="en-US" smtClean="0"/>
              <a:t>11</a:t>
            </a:fld>
            <a:endParaRPr lang="en-US"/>
          </a:p>
        </p:txBody>
      </p:sp>
    </p:spTree>
    <p:extLst>
      <p:ext uri="{BB962C8B-B14F-4D97-AF65-F5344CB8AC3E}">
        <p14:creationId xmlns:p14="http://schemas.microsoft.com/office/powerpoint/2010/main" val="251924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Reciprocal</a:t>
            </a:r>
            <a:r>
              <a:rPr lang="en-US" baseline="0" dirty="0" smtClean="0"/>
              <a:t> teaching activity – TWO HANDOUTS</a:t>
            </a:r>
            <a:endParaRPr lang="en-US" dirty="0"/>
          </a:p>
        </p:txBody>
      </p:sp>
      <p:sp>
        <p:nvSpPr>
          <p:cNvPr id="4" name="Slide Number Placeholder 3"/>
          <p:cNvSpPr>
            <a:spLocks noGrp="1"/>
          </p:cNvSpPr>
          <p:nvPr>
            <p:ph type="sldNum" sz="quarter" idx="10"/>
          </p:nvPr>
        </p:nvSpPr>
        <p:spPr/>
        <p:txBody>
          <a:bodyPr/>
          <a:lstStyle/>
          <a:p>
            <a:fld id="{FBC32263-695D-437C-A26B-F0572EF11DBD}" type="slidenum">
              <a:rPr lang="en-US" smtClean="0"/>
              <a:t>13</a:t>
            </a:fld>
            <a:endParaRPr lang="en-US"/>
          </a:p>
        </p:txBody>
      </p:sp>
    </p:spTree>
    <p:extLst>
      <p:ext uri="{BB962C8B-B14F-4D97-AF65-F5344CB8AC3E}">
        <p14:creationId xmlns:p14="http://schemas.microsoft.com/office/powerpoint/2010/main" val="168192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HANDOUT</a:t>
            </a:r>
          </a:p>
          <a:p>
            <a:endParaRPr lang="en-US" dirty="0" smtClean="0"/>
          </a:p>
          <a:p>
            <a:r>
              <a:rPr lang="en-US" dirty="0" smtClean="0"/>
              <a:t>Then HANDOUT</a:t>
            </a:r>
            <a:r>
              <a:rPr lang="en-US" baseline="0" dirty="0" smtClean="0"/>
              <a:t> Reflection – do and discuss</a:t>
            </a:r>
          </a:p>
          <a:p>
            <a:endParaRPr lang="en-US" baseline="0" smtClean="0"/>
          </a:p>
          <a:p>
            <a:endParaRPr lang="en-US"/>
          </a:p>
        </p:txBody>
      </p:sp>
      <p:sp>
        <p:nvSpPr>
          <p:cNvPr id="4" name="Slide Number Placeholder 3"/>
          <p:cNvSpPr>
            <a:spLocks noGrp="1"/>
          </p:cNvSpPr>
          <p:nvPr>
            <p:ph type="sldNum" sz="quarter" idx="10"/>
          </p:nvPr>
        </p:nvSpPr>
        <p:spPr/>
        <p:txBody>
          <a:bodyPr/>
          <a:lstStyle/>
          <a:p>
            <a:fld id="{FBC32263-695D-437C-A26B-F0572EF11DBD}" type="slidenum">
              <a:rPr lang="en-US" smtClean="0"/>
              <a:t>14</a:t>
            </a:fld>
            <a:endParaRPr lang="en-US"/>
          </a:p>
        </p:txBody>
      </p:sp>
    </p:spTree>
    <p:extLst>
      <p:ext uri="{BB962C8B-B14F-4D97-AF65-F5344CB8AC3E}">
        <p14:creationId xmlns:p14="http://schemas.microsoft.com/office/powerpoint/2010/main" val="1318793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search/top/?q=mcdonal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9tJAgc54RA&amp;t=636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OLdxZC3Yp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Scaffolding, Reading &amp; Lecture Notetaking	</a:t>
            </a:r>
            <a:endParaRPr lang="en-US" dirty="0"/>
          </a:p>
        </p:txBody>
      </p:sp>
      <p:sp>
        <p:nvSpPr>
          <p:cNvPr id="3" name="Subtitle 2"/>
          <p:cNvSpPr>
            <a:spLocks noGrp="1"/>
          </p:cNvSpPr>
          <p:nvPr>
            <p:ph type="subTitle" idx="1"/>
          </p:nvPr>
        </p:nvSpPr>
        <p:spPr/>
        <p:txBody>
          <a:bodyPr/>
          <a:lstStyle/>
          <a:p>
            <a:r>
              <a:rPr lang="en-US" dirty="0" smtClean="0"/>
              <a:t>Freshman Friendly workshop II</a:t>
            </a:r>
            <a:endParaRPr lang="en-US" dirty="0"/>
          </a:p>
        </p:txBody>
      </p:sp>
    </p:spTree>
    <p:extLst>
      <p:ext uri="{BB962C8B-B14F-4D97-AF65-F5344CB8AC3E}">
        <p14:creationId xmlns:p14="http://schemas.microsoft.com/office/powerpoint/2010/main" val="115843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and notetaking</a:t>
            </a:r>
            <a:endParaRPr lang="en-US" dirty="0"/>
          </a:p>
        </p:txBody>
      </p:sp>
      <p:sp>
        <p:nvSpPr>
          <p:cNvPr id="3" name="Content Placeholder 2"/>
          <p:cNvSpPr>
            <a:spLocks noGrp="1"/>
          </p:cNvSpPr>
          <p:nvPr>
            <p:ph idx="1"/>
          </p:nvPr>
        </p:nvSpPr>
        <p:spPr/>
        <p:txBody>
          <a:bodyPr>
            <a:normAutofit/>
          </a:bodyPr>
          <a:lstStyle/>
          <a:p>
            <a:r>
              <a:rPr lang="en-US" b="1" dirty="0"/>
              <a:t>Pitfall #1: Assuming students will be able to identify important information and take useful notes.</a:t>
            </a:r>
            <a:r>
              <a:rPr lang="en-US" dirty="0"/>
              <a:t> Note-taking activities can be fraught with problems, particularly if the text is above the student’s reading level. Often students start writing immediately, taking wild guesses about what might matter. They blindly gather bits and pieces without a sense of how the facts relate to one another. </a:t>
            </a:r>
            <a:endParaRPr lang="en-US" dirty="0" smtClean="0"/>
          </a:p>
          <a:p>
            <a:pPr marL="0" indent="0">
              <a:buNone/>
            </a:pPr>
            <a:endParaRPr lang="en-US" dirty="0"/>
          </a:p>
        </p:txBody>
      </p:sp>
    </p:spTree>
    <p:extLst>
      <p:ext uri="{BB962C8B-B14F-4D97-AF65-F5344CB8AC3E}">
        <p14:creationId xmlns:p14="http://schemas.microsoft.com/office/powerpoint/2010/main" val="376753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solutions</a:t>
            </a:r>
            <a:endParaRPr lang="en-US" dirty="0"/>
          </a:p>
        </p:txBody>
      </p:sp>
      <p:sp>
        <p:nvSpPr>
          <p:cNvPr id="3" name="Content Placeholder 2"/>
          <p:cNvSpPr>
            <a:spLocks noGrp="1"/>
          </p:cNvSpPr>
          <p:nvPr>
            <p:ph idx="1"/>
          </p:nvPr>
        </p:nvSpPr>
        <p:spPr/>
        <p:txBody>
          <a:bodyPr>
            <a:normAutofit/>
          </a:bodyPr>
          <a:lstStyle/>
          <a:p>
            <a:r>
              <a:rPr lang="en-US" dirty="0" smtClean="0"/>
              <a:t>Walk students through a Preview of the chapter</a:t>
            </a:r>
          </a:p>
          <a:p>
            <a:pPr lvl="1"/>
            <a:r>
              <a:rPr lang="en-US" dirty="0" smtClean="0"/>
              <a:t>Identify Chapter objectives, title, headings, visual elements, chapter summary</a:t>
            </a:r>
            <a:endParaRPr lang="en-US" dirty="0"/>
          </a:p>
          <a:p>
            <a:pPr lvl="1"/>
            <a:r>
              <a:rPr lang="en-US" dirty="0" smtClean="0"/>
              <a:t>*Give them questions to answer along with “read chapter 5 for next class” / Review questions to be answered in advance of starting to read (this is also a good test strategy to teach)</a:t>
            </a:r>
          </a:p>
          <a:p>
            <a:pPr lvl="1"/>
            <a:r>
              <a:rPr lang="en-US" dirty="0" smtClean="0"/>
              <a:t>Have them relate some part of the chapter to an active assignment. Example</a:t>
            </a:r>
          </a:p>
          <a:p>
            <a:pPr lvl="2"/>
            <a:r>
              <a:rPr lang="en-US" dirty="0" smtClean="0"/>
              <a:t>Social media used to support business </a:t>
            </a:r>
            <a:r>
              <a:rPr lang="en-US" dirty="0">
                <a:hlinkClick r:id="rId3"/>
              </a:rPr>
              <a:t>https://www.facebook.com/search/top/?</a:t>
            </a:r>
            <a:r>
              <a:rPr lang="en-US" dirty="0" smtClean="0">
                <a:hlinkClick r:id="rId3"/>
              </a:rPr>
              <a:t>q=mcdonald's</a:t>
            </a:r>
            <a:r>
              <a:rPr lang="en-US" dirty="0" smtClean="0"/>
              <a:t> </a:t>
            </a:r>
          </a:p>
        </p:txBody>
      </p:sp>
    </p:spTree>
    <p:extLst>
      <p:ext uri="{BB962C8B-B14F-4D97-AF65-F5344CB8AC3E}">
        <p14:creationId xmlns:p14="http://schemas.microsoft.com/office/powerpoint/2010/main" val="217428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notetaking and reading</a:t>
            </a:r>
            <a:endParaRPr lang="en-US" dirty="0"/>
          </a:p>
        </p:txBody>
      </p:sp>
      <p:sp>
        <p:nvSpPr>
          <p:cNvPr id="3" name="Content Placeholder 2"/>
          <p:cNvSpPr>
            <a:spLocks noGrp="1"/>
          </p:cNvSpPr>
          <p:nvPr>
            <p:ph idx="1"/>
          </p:nvPr>
        </p:nvSpPr>
        <p:spPr/>
        <p:txBody>
          <a:bodyPr/>
          <a:lstStyle/>
          <a:p>
            <a:r>
              <a:rPr lang="en-US" dirty="0"/>
              <a:t>Encourage students to write questions (much like Cornell lecture notes)</a:t>
            </a:r>
          </a:p>
          <a:p>
            <a:r>
              <a:rPr lang="en-US" dirty="0"/>
              <a:t>Give students a partial outline and have them fill in the missing parts as they read</a:t>
            </a:r>
          </a:p>
          <a:p>
            <a:r>
              <a:rPr lang="en-US" dirty="0"/>
              <a:t>Help students break down reading load, map on calendar the reading schedule</a:t>
            </a:r>
          </a:p>
          <a:p>
            <a:r>
              <a:rPr lang="en-US" dirty="0"/>
              <a:t>Have students answer questions in class ONLY from their reading notes</a:t>
            </a:r>
          </a:p>
          <a:p>
            <a:pPr marL="0" indent="0">
              <a:buNone/>
            </a:pPr>
            <a:endParaRPr lang="en-US" dirty="0"/>
          </a:p>
        </p:txBody>
      </p:sp>
    </p:spTree>
    <p:extLst>
      <p:ext uri="{BB962C8B-B14F-4D97-AF65-F5344CB8AC3E}">
        <p14:creationId xmlns:p14="http://schemas.microsoft.com/office/powerpoint/2010/main" val="332674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Reciprocal </a:t>
            </a:r>
            <a:r>
              <a:rPr lang="en-US" dirty="0" smtClean="0"/>
              <a:t>teaching</a:t>
            </a:r>
            <a:endParaRPr lang="en-US" dirty="0"/>
          </a:p>
        </p:txBody>
      </p:sp>
      <p:sp>
        <p:nvSpPr>
          <p:cNvPr id="3" name="Content Placeholder 2"/>
          <p:cNvSpPr>
            <a:spLocks noGrp="1"/>
          </p:cNvSpPr>
          <p:nvPr>
            <p:ph idx="1"/>
          </p:nvPr>
        </p:nvSpPr>
        <p:spPr/>
        <p:txBody>
          <a:bodyPr/>
          <a:lstStyle/>
          <a:p>
            <a:r>
              <a:rPr lang="en-US" dirty="0" smtClean="0"/>
              <a:t>Predicting</a:t>
            </a:r>
          </a:p>
          <a:p>
            <a:r>
              <a:rPr lang="en-US" dirty="0" smtClean="0"/>
              <a:t>Questioning</a:t>
            </a:r>
          </a:p>
          <a:p>
            <a:r>
              <a:rPr lang="en-US" dirty="0" smtClean="0"/>
              <a:t>Summarizing</a:t>
            </a:r>
          </a:p>
          <a:p>
            <a:r>
              <a:rPr lang="en-US" dirty="0" smtClean="0"/>
              <a:t>Clarifying</a:t>
            </a:r>
          </a:p>
          <a:p>
            <a:r>
              <a:rPr lang="en-US" dirty="0" smtClean="0"/>
              <a:t>Connecting</a:t>
            </a:r>
            <a:endParaRPr lang="en-US" dirty="0"/>
          </a:p>
        </p:txBody>
      </p:sp>
    </p:spTree>
    <p:extLst>
      <p:ext uri="{BB962C8B-B14F-4D97-AF65-F5344CB8AC3E}">
        <p14:creationId xmlns:p14="http://schemas.microsoft.com/office/powerpoint/2010/main" val="342621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Content Placeholder 2"/>
          <p:cNvSpPr>
            <a:spLocks noGrp="1"/>
          </p:cNvSpPr>
          <p:nvPr>
            <p:ph idx="1"/>
          </p:nvPr>
        </p:nvSpPr>
        <p:spPr/>
        <p:txBody>
          <a:bodyPr/>
          <a:lstStyle/>
          <a:p>
            <a:r>
              <a:rPr lang="en-US" dirty="0" smtClean="0"/>
              <a:t>Jigsaw reading / notetaking</a:t>
            </a:r>
          </a:p>
          <a:p>
            <a:r>
              <a:rPr lang="en-US" dirty="0"/>
              <a:t>Student Reflection exercise</a:t>
            </a:r>
          </a:p>
          <a:p>
            <a:pPr marL="0" indent="0">
              <a:buNone/>
            </a:pPr>
            <a:endParaRPr lang="en-US" dirty="0"/>
          </a:p>
        </p:txBody>
      </p:sp>
    </p:spTree>
    <p:extLst>
      <p:ext uri="{BB962C8B-B14F-4D97-AF65-F5344CB8AC3E}">
        <p14:creationId xmlns:p14="http://schemas.microsoft.com/office/powerpoint/2010/main" val="406128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Reference: Cohen, D., Kim, E., Tan, J., and </a:t>
            </a:r>
            <a:r>
              <a:rPr lang="en-US" dirty="0" err="1"/>
              <a:t>Winkelmes</a:t>
            </a:r>
            <a:r>
              <a:rPr lang="en-US" dirty="0"/>
              <a:t>, M. (2013). A note-restructuring intervention increases students’ exam scores. </a:t>
            </a:r>
            <a:r>
              <a:rPr lang="en-US" i="1" dirty="0"/>
              <a:t>College Teaching,</a:t>
            </a:r>
            <a:r>
              <a:rPr lang="en-US" dirty="0"/>
              <a:t> 61 (Summer), 95-99</a:t>
            </a:r>
            <a:r>
              <a:rPr lang="en-US" dirty="0" smtClean="0"/>
              <a:t>.</a:t>
            </a:r>
          </a:p>
          <a:p>
            <a:r>
              <a:rPr lang="en-US" dirty="0" err="1" smtClean="0"/>
              <a:t>Billmeyer</a:t>
            </a:r>
            <a:r>
              <a:rPr lang="en-US" dirty="0" smtClean="0"/>
              <a:t>, R. &amp; Barton, M.L. (2002), Teaching reading in the content areas. Midcontinent regional educational laboratories. </a:t>
            </a:r>
          </a:p>
          <a:p>
            <a:endParaRPr lang="en-US" dirty="0"/>
          </a:p>
          <a:p>
            <a:endParaRPr lang="en-US" dirty="0"/>
          </a:p>
        </p:txBody>
      </p:sp>
    </p:spTree>
    <p:extLst>
      <p:ext uri="{BB962C8B-B14F-4D97-AF65-F5344CB8AC3E}">
        <p14:creationId xmlns:p14="http://schemas.microsoft.com/office/powerpoint/2010/main" val="86407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lstStyle/>
          <a:p>
            <a:r>
              <a:rPr lang="en-US" dirty="0" smtClean="0"/>
              <a:t>How do we get students to reveal their organizational structure? </a:t>
            </a:r>
          </a:p>
          <a:p>
            <a:r>
              <a:rPr lang="en-US" dirty="0" smtClean="0"/>
              <a:t>How can we help students build rich, meaningful knowledge structures? </a:t>
            </a:r>
          </a:p>
          <a:p>
            <a:r>
              <a:rPr lang="en-US" dirty="0" smtClean="0"/>
              <a:t>How can we translate our expert knowledge organization into a structure students can use? </a:t>
            </a:r>
            <a:endParaRPr lang="en-US" dirty="0"/>
          </a:p>
        </p:txBody>
      </p:sp>
    </p:spTree>
    <p:extLst>
      <p:ext uri="{BB962C8B-B14F-4D97-AF65-F5344CB8AC3E}">
        <p14:creationId xmlns:p14="http://schemas.microsoft.com/office/powerpoint/2010/main" val="20322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their notes</a:t>
            </a:r>
            <a:endParaRPr lang="en-US" dirty="0"/>
          </a:p>
        </p:txBody>
      </p:sp>
      <p:sp>
        <p:nvSpPr>
          <p:cNvPr id="3" name="Content Placeholder 2"/>
          <p:cNvSpPr>
            <a:spLocks noGrp="1"/>
          </p:cNvSpPr>
          <p:nvPr>
            <p:ph idx="1"/>
          </p:nvPr>
        </p:nvSpPr>
        <p:spPr/>
        <p:txBody>
          <a:bodyPr/>
          <a:lstStyle/>
          <a:p>
            <a:r>
              <a:rPr lang="en-US" dirty="0" smtClean="0"/>
              <a:t>Writing down everything the instructor says, free form</a:t>
            </a:r>
          </a:p>
          <a:p>
            <a:r>
              <a:rPr lang="en-US" dirty="0" smtClean="0"/>
              <a:t>No organizational structure, hierarchy of ideas</a:t>
            </a:r>
          </a:p>
          <a:p>
            <a:r>
              <a:rPr lang="en-US" dirty="0" smtClean="0"/>
              <a:t>Fail to recognize “importance” cues</a:t>
            </a:r>
          </a:p>
          <a:p>
            <a:r>
              <a:rPr lang="en-US" dirty="0" smtClean="0"/>
              <a:t>Failure to use them later (assuming they are usable)</a:t>
            </a:r>
            <a:endParaRPr lang="en-US" dirty="0"/>
          </a:p>
        </p:txBody>
      </p:sp>
    </p:spTree>
    <p:extLst>
      <p:ext uri="{BB962C8B-B14F-4D97-AF65-F5344CB8AC3E}">
        <p14:creationId xmlns:p14="http://schemas.microsoft.com/office/powerpoint/2010/main" val="365376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My instructor writes in one column on the board and then erases the info before starting the next column. </a:t>
            </a:r>
          </a:p>
          <a:p>
            <a:r>
              <a:rPr lang="en-US" dirty="0" smtClean="0"/>
              <a:t>My instructor stands in front of what he is writing</a:t>
            </a:r>
          </a:p>
          <a:p>
            <a:r>
              <a:rPr lang="en-US" dirty="0" smtClean="0"/>
              <a:t>I am an international student and cannot read cursive</a:t>
            </a:r>
          </a:p>
          <a:p>
            <a:r>
              <a:rPr lang="en-US" dirty="0" smtClean="0"/>
              <a:t>My teacher speaks really fast</a:t>
            </a:r>
          </a:p>
          <a:p>
            <a:r>
              <a:rPr lang="en-US" dirty="0" smtClean="0"/>
              <a:t>We are always racing to get through the </a:t>
            </a:r>
            <a:r>
              <a:rPr lang="en-US" dirty="0" err="1" smtClean="0"/>
              <a:t>ppt</a:t>
            </a:r>
            <a:r>
              <a:rPr lang="en-US" dirty="0" smtClean="0"/>
              <a:t>, I can’t write that fast</a:t>
            </a:r>
            <a:endParaRPr lang="en-US" dirty="0"/>
          </a:p>
        </p:txBody>
      </p:sp>
    </p:spTree>
    <p:extLst>
      <p:ext uri="{BB962C8B-B14F-4D97-AF65-F5344CB8AC3E}">
        <p14:creationId xmlns:p14="http://schemas.microsoft.com/office/powerpoint/2010/main" val="39033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good notetaking</a:t>
            </a:r>
            <a:endParaRPr lang="en-US" dirty="0"/>
          </a:p>
        </p:txBody>
      </p:sp>
      <p:sp>
        <p:nvSpPr>
          <p:cNvPr id="3" name="Content Placeholder 2"/>
          <p:cNvSpPr>
            <a:spLocks noGrp="1"/>
          </p:cNvSpPr>
          <p:nvPr>
            <p:ph idx="1"/>
          </p:nvPr>
        </p:nvSpPr>
        <p:spPr/>
        <p:txBody>
          <a:bodyPr/>
          <a:lstStyle/>
          <a:p>
            <a:r>
              <a:rPr lang="en-US" dirty="0" smtClean="0"/>
              <a:t>Ranks in the top three skills students say they need most in their first year</a:t>
            </a:r>
          </a:p>
          <a:p>
            <a:r>
              <a:rPr lang="en-US" dirty="0" smtClean="0"/>
              <a:t>Students who receive training in notetaking capture 60% of “critical points” versus 37% for untrained students</a:t>
            </a:r>
            <a:endParaRPr lang="en-US" dirty="0"/>
          </a:p>
        </p:txBody>
      </p:sp>
    </p:spTree>
    <p:extLst>
      <p:ext uri="{BB962C8B-B14F-4D97-AF65-F5344CB8AC3E}">
        <p14:creationId xmlns:p14="http://schemas.microsoft.com/office/powerpoint/2010/main" val="214328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normAutofit/>
          </a:bodyPr>
          <a:lstStyle/>
          <a:p>
            <a:r>
              <a:rPr lang="en-US" dirty="0" smtClean="0"/>
              <a:t>Pause and look – how many students are still writing?</a:t>
            </a:r>
          </a:p>
          <a:p>
            <a:r>
              <a:rPr lang="en-US" dirty="0" smtClean="0"/>
              <a:t>If playing a video, turn on CC</a:t>
            </a:r>
          </a:p>
          <a:p>
            <a:r>
              <a:rPr lang="en-US" dirty="0" smtClean="0"/>
              <a:t>Allow students time to compare notes</a:t>
            </a:r>
          </a:p>
          <a:p>
            <a:r>
              <a:rPr lang="en-US" dirty="0" smtClean="0"/>
              <a:t>Make notetaking important</a:t>
            </a:r>
          </a:p>
          <a:p>
            <a:pPr lvl="1"/>
            <a:r>
              <a:rPr lang="en-US" dirty="0" smtClean="0"/>
              <a:t>Use notes for an activity. Have them answer questions, identify key concepts</a:t>
            </a:r>
          </a:p>
          <a:p>
            <a:pPr lvl="1"/>
            <a:r>
              <a:rPr lang="en-US" dirty="0" smtClean="0"/>
              <a:t>Students turn in notes and receive points for completeness and organization</a:t>
            </a:r>
          </a:p>
          <a:p>
            <a:pPr marL="457200" lvl="1" indent="0">
              <a:buNone/>
            </a:pPr>
            <a:endParaRPr lang="en-US" dirty="0" smtClean="0"/>
          </a:p>
          <a:p>
            <a:endParaRPr lang="en-US" dirty="0"/>
          </a:p>
        </p:txBody>
      </p:sp>
    </p:spTree>
    <p:extLst>
      <p:ext uri="{BB962C8B-B14F-4D97-AF65-F5344CB8AC3E}">
        <p14:creationId xmlns:p14="http://schemas.microsoft.com/office/powerpoint/2010/main" val="412368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87737"/>
          </a:xfrm>
        </p:spPr>
        <p:txBody>
          <a:bodyPr/>
          <a:lstStyle/>
          <a:p>
            <a:r>
              <a:rPr lang="en-US" dirty="0" smtClean="0"/>
              <a:t>Solutions </a:t>
            </a:r>
            <a:endParaRPr lang="en-US" dirty="0"/>
          </a:p>
        </p:txBody>
      </p:sp>
      <p:sp>
        <p:nvSpPr>
          <p:cNvPr id="3" name="Content Placeholder 2"/>
          <p:cNvSpPr>
            <a:spLocks noGrp="1"/>
          </p:cNvSpPr>
          <p:nvPr>
            <p:ph idx="1"/>
          </p:nvPr>
        </p:nvSpPr>
        <p:spPr>
          <a:xfrm>
            <a:off x="1295402" y="2465492"/>
            <a:ext cx="9601196" cy="3318936"/>
          </a:xfrm>
        </p:spPr>
        <p:txBody>
          <a:bodyPr>
            <a:normAutofit/>
          </a:bodyPr>
          <a:lstStyle/>
          <a:p>
            <a:r>
              <a:rPr lang="en-US" b="1" dirty="0"/>
              <a:t>Pitfall #1: Assuming students will be able to identify important information and take useful notes.</a:t>
            </a:r>
            <a:r>
              <a:rPr lang="en-US" dirty="0"/>
              <a:t> Note-taking activities can be fraught with problems, particularly if the </a:t>
            </a:r>
            <a:r>
              <a:rPr lang="en-US" dirty="0" smtClean="0"/>
              <a:t>content is disconnected from prior knowledge. </a:t>
            </a:r>
            <a:endParaRPr lang="en-US" dirty="0"/>
          </a:p>
          <a:p>
            <a:r>
              <a:rPr lang="en-US" b="1" dirty="0" smtClean="0"/>
              <a:t>Solution: </a:t>
            </a:r>
            <a:r>
              <a:rPr lang="en-US" dirty="0"/>
              <a:t>Provide a skeleton of the lecture info with some key info inserted, some </a:t>
            </a:r>
            <a:r>
              <a:rPr lang="en-US" dirty="0" smtClean="0"/>
              <a:t>omitted</a:t>
            </a:r>
          </a:p>
          <a:p>
            <a:r>
              <a:rPr lang="en-US" u="sng" dirty="0" smtClean="0">
                <a:hlinkClick r:id="rId3"/>
              </a:rPr>
              <a:t>Sample lecture activity</a:t>
            </a:r>
            <a:endParaRPr lang="en-US" u="sng" dirty="0" smtClean="0"/>
          </a:p>
          <a:p>
            <a:endParaRPr lang="en-US" dirty="0"/>
          </a:p>
          <a:p>
            <a:endParaRPr lang="en-US" dirty="0"/>
          </a:p>
        </p:txBody>
      </p:sp>
    </p:spTree>
    <p:extLst>
      <p:ext uri="{BB962C8B-B14F-4D97-AF65-F5344CB8AC3E}">
        <p14:creationId xmlns:p14="http://schemas.microsoft.com/office/powerpoint/2010/main" val="92941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notetaking</a:t>
            </a:r>
            <a:endParaRPr lang="en-US" dirty="0"/>
          </a:p>
        </p:txBody>
      </p:sp>
      <p:sp>
        <p:nvSpPr>
          <p:cNvPr id="3" name="Content Placeholder 2"/>
          <p:cNvSpPr>
            <a:spLocks noGrp="1"/>
          </p:cNvSpPr>
          <p:nvPr>
            <p:ph idx="1"/>
          </p:nvPr>
        </p:nvSpPr>
        <p:spPr/>
        <p:txBody>
          <a:bodyPr/>
          <a:lstStyle/>
          <a:p>
            <a:r>
              <a:rPr lang="en-US" dirty="0"/>
              <a:t>Discuss </a:t>
            </a:r>
            <a:r>
              <a:rPr lang="en-US" dirty="0" smtClean="0"/>
              <a:t>/ practice / model different </a:t>
            </a:r>
            <a:r>
              <a:rPr lang="en-US" dirty="0"/>
              <a:t>methods </a:t>
            </a:r>
          </a:p>
          <a:p>
            <a:pPr lvl="1"/>
            <a:r>
              <a:rPr lang="en-US" dirty="0" smtClean="0"/>
              <a:t>Cornell</a:t>
            </a:r>
          </a:p>
          <a:p>
            <a:pPr lvl="1"/>
            <a:r>
              <a:rPr lang="en-US" dirty="0">
                <a:hlinkClick r:id="rId3"/>
              </a:rPr>
              <a:t>https://</a:t>
            </a:r>
            <a:r>
              <a:rPr lang="en-US" dirty="0" smtClean="0">
                <a:hlinkClick r:id="rId3"/>
              </a:rPr>
              <a:t>www.youtube.com/watch?v=iOLdxZC3Yp8</a:t>
            </a:r>
            <a:r>
              <a:rPr lang="en-US" dirty="0" smtClean="0"/>
              <a:t> </a:t>
            </a:r>
            <a:endParaRPr lang="en-US" dirty="0" smtClean="0"/>
          </a:p>
          <a:p>
            <a:pPr lvl="1"/>
            <a:r>
              <a:rPr lang="en-US" dirty="0" err="1" smtClean="0"/>
              <a:t>Mindmaps</a:t>
            </a:r>
            <a:endParaRPr lang="en-US" dirty="0"/>
          </a:p>
          <a:p>
            <a:endParaRPr lang="en-US" dirty="0"/>
          </a:p>
        </p:txBody>
      </p:sp>
    </p:spTree>
    <p:extLst>
      <p:ext uri="{BB962C8B-B14F-4D97-AF65-F5344CB8AC3E}">
        <p14:creationId xmlns:p14="http://schemas.microsoft.com/office/powerpoint/2010/main" val="340792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cont.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Pitfall #2: Assuming students know how to "study."</a:t>
            </a:r>
            <a:r>
              <a:rPr lang="en-US" dirty="0"/>
              <a:t> The truth is that many students do not know </a:t>
            </a:r>
            <a:r>
              <a:rPr lang="en-US" i="1" dirty="0"/>
              <a:t>how</a:t>
            </a:r>
            <a:r>
              <a:rPr lang="en-US" dirty="0"/>
              <a:t> to go about learning material on their own</a:t>
            </a:r>
            <a:r>
              <a:rPr lang="en-US" dirty="0" smtClean="0"/>
              <a:t>.</a:t>
            </a:r>
          </a:p>
          <a:p>
            <a:r>
              <a:rPr lang="en-US" b="1" dirty="0" smtClean="0"/>
              <a:t>Solution: </a:t>
            </a:r>
            <a:r>
              <a:rPr lang="en-US" dirty="0" smtClean="0"/>
              <a:t>P</a:t>
            </a:r>
            <a:r>
              <a:rPr lang="en-US" dirty="0"/>
              <a:t>re-exam, </a:t>
            </a:r>
            <a:r>
              <a:rPr lang="en-US" dirty="0" smtClean="0"/>
              <a:t>use </a:t>
            </a:r>
            <a:r>
              <a:rPr lang="en-US" dirty="0"/>
              <a:t>notes for in-class review . Have students create a 3x5 notecard to be used for exam, only from </a:t>
            </a:r>
            <a:r>
              <a:rPr lang="en-US" dirty="0" smtClean="0"/>
              <a:t>notes.</a:t>
            </a:r>
            <a:endParaRPr lang="en-US" dirty="0"/>
          </a:p>
          <a:p>
            <a:r>
              <a:rPr lang="en-US" b="1" dirty="0" smtClean="0"/>
              <a:t>Solution: </a:t>
            </a:r>
            <a:r>
              <a:rPr lang="en-US" dirty="0" smtClean="0"/>
              <a:t>Introduce </a:t>
            </a:r>
            <a:r>
              <a:rPr lang="en-US" dirty="0"/>
              <a:t>different ways of using their notes: quizzing themselves with note cards, playing review games, and creating test questions for one another. Practice vocabulary together every day. Work on creating mnemonics to remember difficult sequences. Help students realize that learning is a process, not a night-before-the-test memorization activity. </a:t>
            </a:r>
          </a:p>
          <a:p>
            <a:r>
              <a:rPr lang="en-US" dirty="0" smtClean="0"/>
              <a:t> </a:t>
            </a:r>
            <a:r>
              <a:rPr lang="en-US" b="1" dirty="0"/>
              <a:t>Solution</a:t>
            </a:r>
            <a:r>
              <a:rPr lang="en-US" b="1" dirty="0" smtClean="0"/>
              <a:t>: </a:t>
            </a:r>
            <a:r>
              <a:rPr lang="en-US" dirty="0" err="1" smtClean="0"/>
              <a:t>Postexam</a:t>
            </a:r>
            <a:r>
              <a:rPr lang="en-US" dirty="0" smtClean="0"/>
              <a:t> - </a:t>
            </a:r>
            <a:r>
              <a:rPr lang="en-US" dirty="0"/>
              <a:t>For frequently missed exam questions, have everyone find the date when that content was covered and see what they have in their notes that relates to the question.</a:t>
            </a:r>
          </a:p>
          <a:p>
            <a:endParaRPr lang="en-US" dirty="0"/>
          </a:p>
        </p:txBody>
      </p:sp>
    </p:spTree>
    <p:extLst>
      <p:ext uri="{BB962C8B-B14F-4D97-AF65-F5344CB8AC3E}">
        <p14:creationId xmlns:p14="http://schemas.microsoft.com/office/powerpoint/2010/main" val="32448830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259</TotalTime>
  <Words>805</Words>
  <Application>Microsoft Office PowerPoint</Application>
  <PresentationFormat>Widescreen</PresentationFormat>
  <Paragraphs>81</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Scaffolding, Reading &amp; Lecture Notetaking </vt:lpstr>
      <vt:lpstr>Guiding Questions</vt:lpstr>
      <vt:lpstr>What’s wrong with their notes</vt:lpstr>
      <vt:lpstr>Problems</vt:lpstr>
      <vt:lpstr>Importance of good notetaking</vt:lpstr>
      <vt:lpstr>General guidelines</vt:lpstr>
      <vt:lpstr>Solutions </vt:lpstr>
      <vt:lpstr>Teach notetaking</vt:lpstr>
      <vt:lpstr>Solutions cont.</vt:lpstr>
      <vt:lpstr>Reading and notetaking</vt:lpstr>
      <vt:lpstr>Reading solutions</vt:lpstr>
      <vt:lpstr>More on notetaking and reading</vt:lpstr>
      <vt:lpstr>Reciprocal teaching</vt:lpstr>
      <vt:lpstr>Other</vt:lpstr>
      <vt:lpstr>References</vt:lpstr>
    </vt:vector>
  </TitlesOfParts>
  <Company>ITSSCCM10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Scaffolding, Reading &amp; Lecture Notetaking</dc:title>
  <dc:creator>Marrs, Diana J</dc:creator>
  <cp:lastModifiedBy>Marrs, Diana J</cp:lastModifiedBy>
  <cp:revision>24</cp:revision>
  <dcterms:created xsi:type="dcterms:W3CDTF">2017-03-15T20:00:51Z</dcterms:created>
  <dcterms:modified xsi:type="dcterms:W3CDTF">2017-03-16T21:33:25Z</dcterms:modified>
</cp:coreProperties>
</file>