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257" r:id="rId6"/>
    <p:sldId id="296" r:id="rId7"/>
    <p:sldId id="335" r:id="rId8"/>
    <p:sldId id="326" r:id="rId9"/>
    <p:sldId id="325" r:id="rId10"/>
    <p:sldId id="327" r:id="rId11"/>
    <p:sldId id="272" r:id="rId12"/>
    <p:sldId id="274" r:id="rId13"/>
    <p:sldId id="277" r:id="rId14"/>
    <p:sldId id="279" r:id="rId15"/>
    <p:sldId id="278" r:id="rId16"/>
    <p:sldId id="280" r:id="rId17"/>
    <p:sldId id="269" r:id="rId18"/>
    <p:sldId id="283" r:id="rId19"/>
    <p:sldId id="260" r:id="rId20"/>
    <p:sldId id="319" r:id="rId21"/>
    <p:sldId id="314" r:id="rId22"/>
    <p:sldId id="315" r:id="rId23"/>
    <p:sldId id="285" r:id="rId24"/>
    <p:sldId id="328" r:id="rId25"/>
    <p:sldId id="297" r:id="rId26"/>
    <p:sldId id="320" r:id="rId27"/>
    <p:sldId id="261" r:id="rId28"/>
    <p:sldId id="336" r:id="rId29"/>
    <p:sldId id="294" r:id="rId30"/>
    <p:sldId id="299" r:id="rId31"/>
    <p:sldId id="301" r:id="rId32"/>
    <p:sldId id="302" r:id="rId33"/>
    <p:sldId id="324" r:id="rId34"/>
    <p:sldId id="304" r:id="rId35"/>
    <p:sldId id="329" r:id="rId36"/>
    <p:sldId id="305" r:id="rId37"/>
    <p:sldId id="331" r:id="rId38"/>
    <p:sldId id="281" r:id="rId39"/>
    <p:sldId id="295" r:id="rId40"/>
    <p:sldId id="306" r:id="rId41"/>
    <p:sldId id="309" r:id="rId42"/>
    <p:sldId id="332" r:id="rId43"/>
    <p:sldId id="308" r:id="rId44"/>
    <p:sldId id="307" r:id="rId45"/>
    <p:sldId id="310" r:id="rId46"/>
    <p:sldId id="311" r:id="rId47"/>
    <p:sldId id="312" r:id="rId48"/>
    <p:sldId id="313" r:id="rId49"/>
    <p:sldId id="303" r:id="rId50"/>
    <p:sldId id="321" r:id="rId51"/>
    <p:sldId id="322" r:id="rId52"/>
    <p:sldId id="334" r:id="rId53"/>
    <p:sldId id="317" r:id="rId54"/>
    <p:sldId id="316" r:id="rId55"/>
    <p:sldId id="270" r:id="rId56"/>
    <p:sldId id="268" r:id="rId57"/>
    <p:sldId id="337" r:id="rId58"/>
    <p:sldId id="318" r:id="rId59"/>
    <p:sldId id="33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67" d="100"/>
          <a:sy n="67" d="100"/>
        </p:scale>
        <p:origin x="64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8/layout/IncreasingCircleProcess" loCatId="list" qsTypeId="urn:microsoft.com/office/officeart/2005/8/quickstyle/simple4" qsCatId="simple" csTypeId="urn:microsoft.com/office/officeart/2005/8/colors/colorful4" csCatId="colorful" phldr="1"/>
      <dgm:spPr/>
      <dgm:t>
        <a:bodyPr/>
        <a:lstStyle/>
        <a:p>
          <a:endParaRPr lang="en-US"/>
        </a:p>
      </dgm:t>
    </dgm:pt>
    <dgm:pt modelId="{B4F1B46E-22B2-4721-950C-8704487586DC}">
      <dgm:prSet phldrT="[Text]" custT="1"/>
      <dgm:spPr/>
      <dgm:t>
        <a:bodyPr/>
        <a:lstStyle/>
        <a:p>
          <a:r>
            <a:rPr lang="en-US" sz="1200" b="1" dirty="0"/>
            <a:t>Direct Student Learning</a:t>
          </a:r>
        </a:p>
      </dgm:t>
    </dgm:pt>
    <dgm:pt modelId="{E8A66543-CC4D-4785-A93E-5B125E09F826}" type="parTrans" cxnId="{2C8317B2-2EBB-4589-86EA-C77B3B6E81AA}">
      <dgm:prSet/>
      <dgm:spPr/>
      <dgm:t>
        <a:bodyPr/>
        <a:lstStyle/>
        <a:p>
          <a:endParaRPr lang="en-US" sz="900"/>
        </a:p>
      </dgm:t>
    </dgm:pt>
    <dgm:pt modelId="{A7E2530A-34E2-4E9F-BC78-8920BA140C41}" type="sibTrans" cxnId="{2C8317B2-2EBB-4589-86EA-C77B3B6E81AA}">
      <dgm:prSet/>
      <dgm:spPr/>
      <dgm:t>
        <a:bodyPr/>
        <a:lstStyle/>
        <a:p>
          <a:endParaRPr lang="en-US" sz="900"/>
        </a:p>
      </dgm:t>
    </dgm:pt>
    <dgm:pt modelId="{9D72CDD3-5859-43DB-BD75-0C3C30E3DE62}">
      <dgm:prSet phldrT="[Text]" custT="1"/>
      <dgm:spPr/>
      <dgm:t>
        <a:bodyPr/>
        <a:lstStyle/>
        <a:p>
          <a:r>
            <a:rPr lang="en-US" sz="1000" dirty="0"/>
            <a:t>Person-to-person, face-to-face service projects in which the students’ service directly impacts individuals who receive the service from the students. Examples include:</a:t>
          </a:r>
        </a:p>
      </dgm:t>
    </dgm:pt>
    <dgm:pt modelId="{1D5B1F83-33A7-4298-BC11-2B1252AFAEA5}" type="parTrans" cxnId="{DDB5AD9A-40B0-48EF-AF2C-8CCDA330F7FE}">
      <dgm:prSet/>
      <dgm:spPr/>
      <dgm:t>
        <a:bodyPr/>
        <a:lstStyle/>
        <a:p>
          <a:endParaRPr lang="en-US" sz="900"/>
        </a:p>
      </dgm:t>
    </dgm:pt>
    <dgm:pt modelId="{15E25BD4-1EBF-43C2-8885-DBF66B8429E1}" type="sibTrans" cxnId="{DDB5AD9A-40B0-48EF-AF2C-8CCDA330F7FE}">
      <dgm:prSet/>
      <dgm:spPr/>
      <dgm:t>
        <a:bodyPr/>
        <a:lstStyle/>
        <a:p>
          <a:endParaRPr lang="en-US" sz="900"/>
        </a:p>
      </dgm:t>
    </dgm:pt>
    <dgm:pt modelId="{F9D46839-CD06-4669-AAE4-4D1E9AFEDA78}">
      <dgm:prSet phldrT="[Text]" custT="1"/>
      <dgm:spPr/>
      <dgm:t>
        <a:bodyPr/>
        <a:lstStyle/>
        <a:p>
          <a:r>
            <a:rPr lang="en-US" sz="1000" dirty="0"/>
            <a:t>Conducting art/music/dance lessons for youth</a:t>
          </a:r>
        </a:p>
        <a:p>
          <a:r>
            <a:rPr lang="en-US" sz="1000" dirty="0"/>
            <a:t>Giving presentations on violence and drug prevention</a:t>
          </a:r>
        </a:p>
        <a:p>
          <a:r>
            <a:rPr lang="en-US" sz="1000" dirty="0"/>
            <a:t>Helping in a homeless shelter</a:t>
          </a:r>
        </a:p>
        <a:p>
          <a:r>
            <a:rPr lang="en-US" sz="1000" dirty="0"/>
            <a:t>Creating life reviews for hospice patients</a:t>
          </a:r>
        </a:p>
      </dgm:t>
    </dgm:pt>
    <dgm:pt modelId="{B6B535D8-00AB-4FA1-AAEC-92498ABC6F4C}" type="parTrans" cxnId="{AD25A8A0-4628-40E2-8C9E-64E6AD4D4D91}">
      <dgm:prSet/>
      <dgm:spPr/>
      <dgm:t>
        <a:bodyPr/>
        <a:lstStyle/>
        <a:p>
          <a:endParaRPr lang="en-US" sz="900"/>
        </a:p>
      </dgm:t>
    </dgm:pt>
    <dgm:pt modelId="{6497F199-DC2A-41F9-A449-D395E6BC4900}" type="sibTrans" cxnId="{AD25A8A0-4628-40E2-8C9E-64E6AD4D4D91}">
      <dgm:prSet/>
      <dgm:spPr/>
      <dgm:t>
        <a:bodyPr/>
        <a:lstStyle/>
        <a:p>
          <a:endParaRPr lang="en-US" sz="900"/>
        </a:p>
      </dgm:t>
    </dgm:pt>
    <dgm:pt modelId="{F2881FB1-6580-4F21-A283-BFAA6F91D5D2}">
      <dgm:prSet phldrT="[Text]" custT="1"/>
      <dgm:spPr/>
      <dgm:t>
        <a:bodyPr/>
        <a:lstStyle/>
        <a:p>
          <a:r>
            <a:rPr lang="en-US" sz="1200" b="1" dirty="0"/>
            <a:t>Indirect Student Learning</a:t>
          </a:r>
        </a:p>
      </dgm:t>
    </dgm:pt>
    <dgm:pt modelId="{2D960FDD-BADA-480D-9043-497C56588AD3}" type="parTrans" cxnId="{4A31D641-1B5D-46D3-B685-0C4DC6EFE71B}">
      <dgm:prSet/>
      <dgm:spPr/>
      <dgm:t>
        <a:bodyPr/>
        <a:lstStyle/>
        <a:p>
          <a:endParaRPr lang="en-US" sz="900"/>
        </a:p>
      </dgm:t>
    </dgm:pt>
    <dgm:pt modelId="{A5ABDC17-7AB5-4F0E-992A-F9343F5D74EB}" type="sibTrans" cxnId="{4A31D641-1B5D-46D3-B685-0C4DC6EFE71B}">
      <dgm:prSet/>
      <dgm:spPr/>
      <dgm:t>
        <a:bodyPr/>
        <a:lstStyle/>
        <a:p>
          <a:endParaRPr lang="en-US" sz="900"/>
        </a:p>
      </dgm:t>
    </dgm:pt>
    <dgm:pt modelId="{D5197DDB-D5D2-499F-B255-CF7BB5AE2B43}">
      <dgm:prSet phldrT="[Text]" custT="1"/>
      <dgm:spPr/>
      <dgm:t>
        <a:bodyPr/>
        <a:lstStyle/>
        <a:p>
          <a:r>
            <a:rPr lang="en-US" sz="900" dirty="0"/>
            <a:t>Working on broad issues, environmental projects, or community development – projects that have clear benefits to the community or environment, but not necessarily to individually identified people with whom the students are working. Examples include:</a:t>
          </a:r>
        </a:p>
      </dgm:t>
    </dgm:pt>
    <dgm:pt modelId="{B14A4DC9-F40A-4867-ADB8-4BA8A1F83766}" type="parTrans" cxnId="{3204ED53-15A0-4643-A582-021A785F1BA2}">
      <dgm:prSet/>
      <dgm:spPr/>
      <dgm:t>
        <a:bodyPr/>
        <a:lstStyle/>
        <a:p>
          <a:endParaRPr lang="en-US" sz="900"/>
        </a:p>
      </dgm:t>
    </dgm:pt>
    <dgm:pt modelId="{29F2454A-2FA8-4B3A-AC63-4A0B9FD04A75}" type="sibTrans" cxnId="{3204ED53-15A0-4643-A582-021A785F1BA2}">
      <dgm:prSet/>
      <dgm:spPr/>
      <dgm:t>
        <a:bodyPr/>
        <a:lstStyle/>
        <a:p>
          <a:endParaRPr lang="en-US" sz="900"/>
        </a:p>
      </dgm:t>
    </dgm:pt>
    <dgm:pt modelId="{29E78340-8EBE-415C-B973-78A91A054B9C}">
      <dgm:prSet phldrT="[Text]" custT="1"/>
      <dgm:spPr/>
      <dgm:t>
        <a:bodyPr/>
        <a:lstStyle/>
        <a:p>
          <a:r>
            <a:rPr lang="en-US" sz="1000" dirty="0"/>
            <a:t>Compiling a town history</a:t>
          </a:r>
        </a:p>
        <a:p>
          <a:r>
            <a:rPr lang="en-US" sz="1000" dirty="0"/>
            <a:t>Restoring historic structures or building low-income housing</a:t>
          </a:r>
        </a:p>
        <a:p>
          <a:r>
            <a:rPr lang="en-US" sz="1000" dirty="0"/>
            <a:t>Removing invasive plants and restoring ecosystems in preserve areas for public use</a:t>
          </a:r>
        </a:p>
      </dgm:t>
    </dgm:pt>
    <dgm:pt modelId="{FF4E5F97-6974-4E39-A85D-DCB2E100798E}" type="parTrans" cxnId="{311348D8-FDE3-4C22-99F5-3B98C5F51F0D}">
      <dgm:prSet/>
      <dgm:spPr/>
      <dgm:t>
        <a:bodyPr/>
        <a:lstStyle/>
        <a:p>
          <a:endParaRPr lang="en-US" sz="900"/>
        </a:p>
      </dgm:t>
    </dgm:pt>
    <dgm:pt modelId="{B4B9A51E-FA34-465E-B5B4-81CD76EB3FC2}" type="sibTrans" cxnId="{311348D8-FDE3-4C22-99F5-3B98C5F51F0D}">
      <dgm:prSet/>
      <dgm:spPr/>
      <dgm:t>
        <a:bodyPr/>
        <a:lstStyle/>
        <a:p>
          <a:endParaRPr lang="en-US" sz="900"/>
        </a:p>
      </dgm:t>
    </dgm:pt>
    <dgm:pt modelId="{6352CA33-6755-44BE-808F-400DA4CF80A7}">
      <dgm:prSet phldrT="[Text]" custT="1"/>
      <dgm:spPr/>
      <dgm:t>
        <a:bodyPr/>
        <a:lstStyle/>
        <a:p>
          <a:r>
            <a:rPr lang="en-US" sz="1200" b="1" dirty="0"/>
            <a:t>Research Based Student Learning </a:t>
          </a:r>
        </a:p>
      </dgm:t>
    </dgm:pt>
    <dgm:pt modelId="{AEB59203-63BA-4A96-BADC-40BAEBD9AA40}" type="parTrans" cxnId="{82BAE5DD-3A79-4870-9019-1254385E0650}">
      <dgm:prSet/>
      <dgm:spPr/>
      <dgm:t>
        <a:bodyPr/>
        <a:lstStyle/>
        <a:p>
          <a:endParaRPr lang="en-US" sz="900"/>
        </a:p>
      </dgm:t>
    </dgm:pt>
    <dgm:pt modelId="{AAB4CF73-4B9B-4AA0-9074-16C2D2AE00A1}" type="sibTrans" cxnId="{82BAE5DD-3A79-4870-9019-1254385E0650}">
      <dgm:prSet/>
      <dgm:spPr/>
      <dgm:t>
        <a:bodyPr/>
        <a:lstStyle/>
        <a:p>
          <a:endParaRPr lang="en-US" sz="900"/>
        </a:p>
      </dgm:t>
    </dgm:pt>
    <dgm:pt modelId="{9614A323-64B1-4077-A841-022051EC749A}">
      <dgm:prSet phldrT="[Text]" custT="1"/>
      <dgm:spPr/>
      <dgm:t>
        <a:bodyPr/>
        <a:lstStyle/>
        <a:p>
          <a:r>
            <a:rPr lang="en-US" sz="1000" dirty="0"/>
            <a:t>Gathering and presenting information on areas of interest and need – projects that find, gather, and report on information that is needed. Examples include:</a:t>
          </a:r>
        </a:p>
      </dgm:t>
    </dgm:pt>
    <dgm:pt modelId="{E5F6BCBD-B84E-4018-BE9E-BF57FF3B4B36}" type="parTrans" cxnId="{FC7BD086-74EA-4D6C-9657-E916D355F209}">
      <dgm:prSet/>
      <dgm:spPr/>
      <dgm:t>
        <a:bodyPr/>
        <a:lstStyle/>
        <a:p>
          <a:endParaRPr lang="en-US" sz="900"/>
        </a:p>
      </dgm:t>
    </dgm:pt>
    <dgm:pt modelId="{FEC2A79F-8857-403A-A738-E8CE75C965E2}" type="sibTrans" cxnId="{FC7BD086-74EA-4D6C-9657-E916D355F209}">
      <dgm:prSet/>
      <dgm:spPr/>
      <dgm:t>
        <a:bodyPr/>
        <a:lstStyle/>
        <a:p>
          <a:endParaRPr lang="en-US" sz="900"/>
        </a:p>
      </dgm:t>
    </dgm:pt>
    <dgm:pt modelId="{3D5CDB25-F8FA-444B-8D4A-1D29D0CBA282}">
      <dgm:prSet phldrT="[Text]" custT="1"/>
      <dgm:spPr/>
      <dgm:t>
        <a:bodyPr/>
        <a:lstStyle/>
        <a:p>
          <a:r>
            <a:rPr lang="en-US" sz="1000" dirty="0"/>
            <a:t>Writing a guide on available community services and translating it into Spanish and other languages of new residents</a:t>
          </a:r>
        </a:p>
        <a:p>
          <a:r>
            <a:rPr lang="en-US" sz="1000" dirty="0"/>
            <a:t>Conducting longitudinal studies of local bodies of water; water testing for local residents</a:t>
          </a:r>
        </a:p>
        <a:p>
          <a:r>
            <a:rPr lang="en-US" sz="1000" dirty="0"/>
            <a:t>Gathering information and creating brochures or videos for non-profit or government agencies</a:t>
          </a:r>
        </a:p>
      </dgm:t>
    </dgm:pt>
    <dgm:pt modelId="{4C229933-AC16-44B7-98EC-4C0F07FABCB0}" type="parTrans" cxnId="{2E3C97E6-67D4-4948-B47A-1115C2B2979F}">
      <dgm:prSet/>
      <dgm:spPr/>
      <dgm:t>
        <a:bodyPr/>
        <a:lstStyle/>
        <a:p>
          <a:endParaRPr lang="en-US" sz="900"/>
        </a:p>
      </dgm:t>
    </dgm:pt>
    <dgm:pt modelId="{189DA4C5-2A22-4C71-A806-7B4AB57767CC}" type="sibTrans" cxnId="{2E3C97E6-67D4-4948-B47A-1115C2B2979F}">
      <dgm:prSet/>
      <dgm:spPr/>
      <dgm:t>
        <a:bodyPr/>
        <a:lstStyle/>
        <a:p>
          <a:endParaRPr lang="en-US" sz="900"/>
        </a:p>
      </dgm:t>
    </dgm:pt>
    <dgm:pt modelId="{DB9FB862-4759-4D6A-84F3-01524B92723B}">
      <dgm:prSet phldrT="[Text]" custT="1"/>
      <dgm:spPr/>
      <dgm:t>
        <a:bodyPr/>
        <a:lstStyle/>
        <a:p>
          <a:r>
            <a:rPr lang="en-US" sz="1000" dirty="0"/>
            <a:t>Educating others about topics of public interest – projects that aim to create awareness and action on some issue that impacts the community</a:t>
          </a:r>
        </a:p>
      </dgm:t>
    </dgm:pt>
    <dgm:pt modelId="{CD1EE44C-3116-420B-89E3-1D797CB25D34}" type="parTrans" cxnId="{70CAB4FC-3D17-49C2-8A7B-F387031FCDCA}">
      <dgm:prSet/>
      <dgm:spPr/>
      <dgm:t>
        <a:bodyPr/>
        <a:lstStyle/>
        <a:p>
          <a:endParaRPr lang="en-US" sz="900"/>
        </a:p>
      </dgm:t>
    </dgm:pt>
    <dgm:pt modelId="{4BD4D4A5-043E-4ED5-A5CA-8D46DADC3150}" type="sibTrans" cxnId="{70CAB4FC-3D17-49C2-8A7B-F387031FCDCA}">
      <dgm:prSet/>
      <dgm:spPr/>
      <dgm:t>
        <a:bodyPr/>
        <a:lstStyle/>
        <a:p>
          <a:endParaRPr lang="en-US" sz="900"/>
        </a:p>
      </dgm:t>
    </dgm:pt>
    <dgm:pt modelId="{50451020-5E1A-4778-9E8D-169182A36191}">
      <dgm:prSet phldrT="[Text]" custT="1"/>
      <dgm:spPr/>
      <dgm:t>
        <a:bodyPr/>
        <a:lstStyle/>
        <a:p>
          <a:r>
            <a:rPr lang="en-US" sz="1000" dirty="0"/>
            <a:t>Planning and putting on public forums on topics of interest in the community</a:t>
          </a:r>
        </a:p>
        <a:p>
          <a:r>
            <a:rPr lang="en-US" sz="1000" dirty="0"/>
            <a:t>Conducting public information campaigns on topics of interest or local needs</a:t>
          </a:r>
        </a:p>
      </dgm:t>
    </dgm:pt>
    <dgm:pt modelId="{7DFC3849-4A12-49FB-B614-8AFD597CCB9E}" type="parTrans" cxnId="{0F86DBDB-3C4F-4C84-981B-7F4CA2A8EAF3}">
      <dgm:prSet/>
      <dgm:spPr/>
      <dgm:t>
        <a:bodyPr/>
        <a:lstStyle/>
        <a:p>
          <a:endParaRPr lang="en-US" sz="900"/>
        </a:p>
      </dgm:t>
    </dgm:pt>
    <dgm:pt modelId="{EEDE2474-4F18-4F59-8E58-6382D253E514}" type="sibTrans" cxnId="{0F86DBDB-3C4F-4C84-981B-7F4CA2A8EAF3}">
      <dgm:prSet/>
      <dgm:spPr/>
      <dgm:t>
        <a:bodyPr/>
        <a:lstStyle/>
        <a:p>
          <a:endParaRPr lang="en-US" sz="900"/>
        </a:p>
      </dgm:t>
    </dgm:pt>
    <dgm:pt modelId="{7FCE83D9-631B-4420-BBFC-CA0AFA59F747}">
      <dgm:prSet phldrT="[Text]" custT="1"/>
      <dgm:spPr/>
      <dgm:t>
        <a:bodyPr/>
        <a:lstStyle/>
        <a:p>
          <a:r>
            <a:rPr lang="en-US" sz="1200" b="1" dirty="0"/>
            <a:t>Advocacy Student Learning </a:t>
          </a:r>
        </a:p>
      </dgm:t>
    </dgm:pt>
    <dgm:pt modelId="{1B48A0DE-4031-4D45-86A1-94CDAF68824A}" type="sibTrans" cxnId="{E572418E-4340-4448-940D-253A2FA3B9B3}">
      <dgm:prSet/>
      <dgm:spPr/>
      <dgm:t>
        <a:bodyPr/>
        <a:lstStyle/>
        <a:p>
          <a:endParaRPr lang="en-US" sz="900"/>
        </a:p>
      </dgm:t>
    </dgm:pt>
    <dgm:pt modelId="{C61EC981-13FA-4710-B079-D35692EEB764}" type="parTrans" cxnId="{E572418E-4340-4448-940D-253A2FA3B9B3}">
      <dgm:prSet/>
      <dgm:spPr/>
      <dgm:t>
        <a:bodyPr/>
        <a:lstStyle/>
        <a:p>
          <a:endParaRPr lang="en-US" sz="900"/>
        </a:p>
      </dgm:t>
    </dgm:pt>
    <dgm:pt modelId="{1DE03839-AC8B-46A5-A2B6-1A4A4DE9447A}" type="pres">
      <dgm:prSet presAssocID="{00C18FBF-3FF5-4C16-97CF-AF03740D7AB6}" presName="Name0" presStyleCnt="0">
        <dgm:presLayoutVars>
          <dgm:chMax val="7"/>
          <dgm:chPref val="7"/>
          <dgm:dir/>
          <dgm:animOne val="branch"/>
          <dgm:animLvl val="lvl"/>
        </dgm:presLayoutVars>
      </dgm:prSet>
      <dgm:spPr/>
    </dgm:pt>
    <dgm:pt modelId="{D253C551-9741-47B8-A170-1948D11DF567}" type="pres">
      <dgm:prSet presAssocID="{B4F1B46E-22B2-4721-950C-8704487586DC}" presName="composite" presStyleCnt="0"/>
      <dgm:spPr/>
    </dgm:pt>
    <dgm:pt modelId="{95960A81-565E-4F85-BF51-E41176EEA62B}" type="pres">
      <dgm:prSet presAssocID="{B4F1B46E-22B2-4721-950C-8704487586DC}" presName="BackAccent" presStyleLbl="bgShp" presStyleIdx="0" presStyleCnt="4"/>
      <dgm:spPr/>
    </dgm:pt>
    <dgm:pt modelId="{CF08EAFA-B8D6-45C7-8CB9-518C2E768674}" type="pres">
      <dgm:prSet presAssocID="{B4F1B46E-22B2-4721-950C-8704487586DC}" presName="Accent" presStyleLbl="alignNode1" presStyleIdx="0" presStyleCnt="4"/>
      <dgm:spPr/>
    </dgm:pt>
    <dgm:pt modelId="{47175697-FF2F-42E5-A273-625251DB8C9D}" type="pres">
      <dgm:prSet presAssocID="{B4F1B46E-22B2-4721-950C-8704487586DC}" presName="Child" presStyleLbl="revTx" presStyleIdx="0" presStyleCnt="8">
        <dgm:presLayoutVars>
          <dgm:chMax val="0"/>
          <dgm:chPref val="0"/>
          <dgm:bulletEnabled val="1"/>
        </dgm:presLayoutVars>
      </dgm:prSet>
      <dgm:spPr/>
    </dgm:pt>
    <dgm:pt modelId="{8BB4AC9B-D2FC-4656-A7F7-E4E5A64B564A}" type="pres">
      <dgm:prSet presAssocID="{B4F1B46E-22B2-4721-950C-8704487586DC}" presName="Parent" presStyleLbl="revTx" presStyleIdx="1" presStyleCnt="8">
        <dgm:presLayoutVars>
          <dgm:chMax val="1"/>
          <dgm:chPref val="1"/>
          <dgm:bulletEnabled val="1"/>
        </dgm:presLayoutVars>
      </dgm:prSet>
      <dgm:spPr/>
    </dgm:pt>
    <dgm:pt modelId="{5443C813-C5A2-4FFE-83FC-3FDB1EEA8A36}" type="pres">
      <dgm:prSet presAssocID="{A7E2530A-34E2-4E9F-BC78-8920BA140C41}" presName="sibTrans" presStyleCnt="0"/>
      <dgm:spPr/>
    </dgm:pt>
    <dgm:pt modelId="{9DA45B19-01F3-4092-8C52-FF931D950105}" type="pres">
      <dgm:prSet presAssocID="{F2881FB1-6580-4F21-A283-BFAA6F91D5D2}" presName="composite" presStyleCnt="0"/>
      <dgm:spPr/>
    </dgm:pt>
    <dgm:pt modelId="{65EC8E69-7549-4304-BDA7-6D2688A6F5F0}" type="pres">
      <dgm:prSet presAssocID="{F2881FB1-6580-4F21-A283-BFAA6F91D5D2}" presName="BackAccent" presStyleLbl="bgShp" presStyleIdx="1" presStyleCnt="4"/>
      <dgm:spPr/>
    </dgm:pt>
    <dgm:pt modelId="{4FD2461D-EA13-4FDC-B733-2BC6514B095A}" type="pres">
      <dgm:prSet presAssocID="{F2881FB1-6580-4F21-A283-BFAA6F91D5D2}" presName="Accent" presStyleLbl="alignNode1" presStyleIdx="1" presStyleCnt="4"/>
      <dgm:spPr/>
    </dgm:pt>
    <dgm:pt modelId="{25FC4EFA-EE68-43C7-85BF-C42F629B6F24}" type="pres">
      <dgm:prSet presAssocID="{F2881FB1-6580-4F21-A283-BFAA6F91D5D2}" presName="Child" presStyleLbl="revTx" presStyleIdx="2" presStyleCnt="8">
        <dgm:presLayoutVars>
          <dgm:chMax val="0"/>
          <dgm:chPref val="0"/>
          <dgm:bulletEnabled val="1"/>
        </dgm:presLayoutVars>
      </dgm:prSet>
      <dgm:spPr/>
    </dgm:pt>
    <dgm:pt modelId="{A936C35C-7E5A-4E3E-92C9-8F4B62883140}" type="pres">
      <dgm:prSet presAssocID="{F2881FB1-6580-4F21-A283-BFAA6F91D5D2}" presName="Parent" presStyleLbl="revTx" presStyleIdx="3" presStyleCnt="8">
        <dgm:presLayoutVars>
          <dgm:chMax val="1"/>
          <dgm:chPref val="1"/>
          <dgm:bulletEnabled val="1"/>
        </dgm:presLayoutVars>
      </dgm:prSet>
      <dgm:spPr/>
    </dgm:pt>
    <dgm:pt modelId="{2059C6ED-6E8F-4893-957E-4F1745D2BB0F}" type="pres">
      <dgm:prSet presAssocID="{A5ABDC17-7AB5-4F0E-992A-F9343F5D74EB}" presName="sibTrans" presStyleCnt="0"/>
      <dgm:spPr/>
    </dgm:pt>
    <dgm:pt modelId="{37A4B78F-59DC-42B6-BD46-56E90B1BE236}" type="pres">
      <dgm:prSet presAssocID="{6352CA33-6755-44BE-808F-400DA4CF80A7}" presName="composite" presStyleCnt="0"/>
      <dgm:spPr/>
    </dgm:pt>
    <dgm:pt modelId="{15CDC08F-6684-4396-8EB2-222855D60A2E}" type="pres">
      <dgm:prSet presAssocID="{6352CA33-6755-44BE-808F-400DA4CF80A7}" presName="BackAccent" presStyleLbl="bgShp" presStyleIdx="2" presStyleCnt="4"/>
      <dgm:spPr/>
    </dgm:pt>
    <dgm:pt modelId="{4904D0D7-3105-4260-8D9A-8D9DBBE2B850}" type="pres">
      <dgm:prSet presAssocID="{6352CA33-6755-44BE-808F-400DA4CF80A7}" presName="Accent" presStyleLbl="alignNode1" presStyleIdx="2" presStyleCnt="4"/>
      <dgm:spPr/>
    </dgm:pt>
    <dgm:pt modelId="{3D68AFC2-44D5-46F5-968A-E98EC47E3D03}" type="pres">
      <dgm:prSet presAssocID="{6352CA33-6755-44BE-808F-400DA4CF80A7}" presName="Child" presStyleLbl="revTx" presStyleIdx="4" presStyleCnt="8">
        <dgm:presLayoutVars>
          <dgm:chMax val="0"/>
          <dgm:chPref val="0"/>
          <dgm:bulletEnabled val="1"/>
        </dgm:presLayoutVars>
      </dgm:prSet>
      <dgm:spPr/>
    </dgm:pt>
    <dgm:pt modelId="{51E1D134-AEF8-4116-9E56-4945A203560B}" type="pres">
      <dgm:prSet presAssocID="{6352CA33-6755-44BE-808F-400DA4CF80A7}" presName="Parent" presStyleLbl="revTx" presStyleIdx="5" presStyleCnt="8">
        <dgm:presLayoutVars>
          <dgm:chMax val="1"/>
          <dgm:chPref val="1"/>
          <dgm:bulletEnabled val="1"/>
        </dgm:presLayoutVars>
      </dgm:prSet>
      <dgm:spPr/>
    </dgm:pt>
    <dgm:pt modelId="{5A64EF3C-CD4E-4712-A82A-53BB44BFA825}" type="pres">
      <dgm:prSet presAssocID="{AAB4CF73-4B9B-4AA0-9074-16C2D2AE00A1}" presName="sibTrans" presStyleCnt="0"/>
      <dgm:spPr/>
    </dgm:pt>
    <dgm:pt modelId="{B44F3446-7FF4-4783-9175-81ADF5641471}" type="pres">
      <dgm:prSet presAssocID="{7FCE83D9-631B-4420-BBFC-CA0AFA59F747}" presName="composite" presStyleCnt="0"/>
      <dgm:spPr/>
    </dgm:pt>
    <dgm:pt modelId="{2490DF69-6974-457C-AED2-5C2D73EFACC0}" type="pres">
      <dgm:prSet presAssocID="{7FCE83D9-631B-4420-BBFC-CA0AFA59F747}" presName="BackAccent" presStyleLbl="bgShp" presStyleIdx="3" presStyleCnt="4"/>
      <dgm:spPr/>
    </dgm:pt>
    <dgm:pt modelId="{95746ED3-F5FA-4E8D-89C5-887196CC8777}" type="pres">
      <dgm:prSet presAssocID="{7FCE83D9-631B-4420-BBFC-CA0AFA59F747}" presName="Accent" presStyleLbl="alignNode1" presStyleIdx="3" presStyleCnt="4"/>
      <dgm:spPr/>
    </dgm:pt>
    <dgm:pt modelId="{9313F5AF-ECFA-4E6C-BFB1-BA95259917CB}" type="pres">
      <dgm:prSet presAssocID="{7FCE83D9-631B-4420-BBFC-CA0AFA59F747}" presName="Child" presStyleLbl="revTx" presStyleIdx="6" presStyleCnt="8">
        <dgm:presLayoutVars>
          <dgm:chMax val="0"/>
          <dgm:chPref val="0"/>
          <dgm:bulletEnabled val="1"/>
        </dgm:presLayoutVars>
      </dgm:prSet>
      <dgm:spPr/>
    </dgm:pt>
    <dgm:pt modelId="{86D3EF22-817B-4990-9AC4-FB39EF8C6983}" type="pres">
      <dgm:prSet presAssocID="{7FCE83D9-631B-4420-BBFC-CA0AFA59F747}" presName="Parent" presStyleLbl="revTx" presStyleIdx="7" presStyleCnt="8">
        <dgm:presLayoutVars>
          <dgm:chMax val="1"/>
          <dgm:chPref val="1"/>
          <dgm:bulletEnabled val="1"/>
        </dgm:presLayoutVars>
      </dgm:prSet>
      <dgm:spPr/>
    </dgm:pt>
  </dgm:ptLst>
  <dgm:cxnLst>
    <dgm:cxn modelId="{4D32890F-5509-4BA2-A2E1-3A238FB66803}" type="presOf" srcId="{DB9FB862-4759-4D6A-84F3-01524B92723B}" destId="{9313F5AF-ECFA-4E6C-BFB1-BA95259917CB}" srcOrd="0" destOrd="0" presId="urn:microsoft.com/office/officeart/2008/layout/IncreasingCircleProcess"/>
    <dgm:cxn modelId="{E9112E17-194F-4FE7-A63C-8AB88BAB9921}" type="presOf" srcId="{F2881FB1-6580-4F21-A283-BFAA6F91D5D2}" destId="{A936C35C-7E5A-4E3E-92C9-8F4B62883140}" srcOrd="0" destOrd="0" presId="urn:microsoft.com/office/officeart/2008/layout/IncreasingCircleProcess"/>
    <dgm:cxn modelId="{A202B617-7588-4B8F-9D9F-B4A425B603DA}" type="presOf" srcId="{6352CA33-6755-44BE-808F-400DA4CF80A7}" destId="{51E1D134-AEF8-4116-9E56-4945A203560B}" srcOrd="0" destOrd="0" presId="urn:microsoft.com/office/officeart/2008/layout/IncreasingCircleProcess"/>
    <dgm:cxn modelId="{2F4F542B-B862-40F1-99E0-B9B62073820D}" type="presOf" srcId="{3D5CDB25-F8FA-444B-8D4A-1D29D0CBA282}" destId="{3D68AFC2-44D5-46F5-968A-E98EC47E3D03}" srcOrd="0" destOrd="1" presId="urn:microsoft.com/office/officeart/2008/layout/IncreasingCircleProcess"/>
    <dgm:cxn modelId="{2970B55C-77D6-4EE5-A1B3-55E036A5FB97}" type="presOf" srcId="{F9D46839-CD06-4669-AAE4-4D1E9AFEDA78}" destId="{47175697-FF2F-42E5-A273-625251DB8C9D}" srcOrd="0" destOrd="1" presId="urn:microsoft.com/office/officeart/2008/layout/IncreasingCircleProcess"/>
    <dgm:cxn modelId="{D461D95C-F289-4113-94E4-49EDF28857B6}" type="presOf" srcId="{29E78340-8EBE-415C-B973-78A91A054B9C}" destId="{25FC4EFA-EE68-43C7-85BF-C42F629B6F24}" srcOrd="0" destOrd="1" presId="urn:microsoft.com/office/officeart/2008/layout/IncreasingCircleProcess"/>
    <dgm:cxn modelId="{4A31D641-1B5D-46D3-B685-0C4DC6EFE71B}" srcId="{00C18FBF-3FF5-4C16-97CF-AF03740D7AB6}" destId="{F2881FB1-6580-4F21-A283-BFAA6F91D5D2}" srcOrd="1" destOrd="0" parTransId="{2D960FDD-BADA-480D-9043-497C56588AD3}" sibTransId="{A5ABDC17-7AB5-4F0E-992A-F9343F5D74EB}"/>
    <dgm:cxn modelId="{A4FA4763-6AE2-4F01-99F1-D4D7FD0AA9DE}" type="presOf" srcId="{50451020-5E1A-4778-9E8D-169182A36191}" destId="{9313F5AF-ECFA-4E6C-BFB1-BA95259917CB}" srcOrd="0" destOrd="1" presId="urn:microsoft.com/office/officeart/2008/layout/IncreasingCircleProcess"/>
    <dgm:cxn modelId="{DF878453-7CB4-444B-8D36-C5268925F79F}" type="presOf" srcId="{9D72CDD3-5859-43DB-BD75-0C3C30E3DE62}" destId="{47175697-FF2F-42E5-A273-625251DB8C9D}" srcOrd="0" destOrd="0" presId="urn:microsoft.com/office/officeart/2008/layout/IncreasingCircleProcess"/>
    <dgm:cxn modelId="{3204ED53-15A0-4643-A582-021A785F1BA2}" srcId="{F2881FB1-6580-4F21-A283-BFAA6F91D5D2}" destId="{D5197DDB-D5D2-499F-B255-CF7BB5AE2B43}" srcOrd="0" destOrd="0" parTransId="{B14A4DC9-F40A-4867-ADB8-4BA8A1F83766}" sibTransId="{29F2454A-2FA8-4B3A-AC63-4A0B9FD04A75}"/>
    <dgm:cxn modelId="{726AE383-8A3A-4E38-BB89-4C52D40EBD7D}" type="presOf" srcId="{9614A323-64B1-4077-A841-022051EC749A}" destId="{3D68AFC2-44D5-46F5-968A-E98EC47E3D03}" srcOrd="0" destOrd="0" presId="urn:microsoft.com/office/officeart/2008/layout/IncreasingCircleProcess"/>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DDB5AD9A-40B0-48EF-AF2C-8CCDA330F7FE}" srcId="{B4F1B46E-22B2-4721-950C-8704487586DC}" destId="{9D72CDD3-5859-43DB-BD75-0C3C30E3DE62}" srcOrd="0" destOrd="0" parTransId="{1D5B1F83-33A7-4298-BC11-2B1252AFAEA5}" sibTransId="{15E25BD4-1EBF-43C2-8885-DBF66B8429E1}"/>
    <dgm:cxn modelId="{AD25A8A0-4628-40E2-8C9E-64E6AD4D4D91}" srcId="{B4F1B46E-22B2-4721-950C-8704487586DC}" destId="{F9D46839-CD06-4669-AAE4-4D1E9AFEDA78}" srcOrd="1" destOrd="0" parTransId="{B6B535D8-00AB-4FA1-AAEC-92498ABC6F4C}" sibTransId="{6497F199-DC2A-41F9-A449-D395E6BC4900}"/>
    <dgm:cxn modelId="{D30992AE-F7F2-4357-A617-C88F5AD66F18}" type="presOf" srcId="{B4F1B46E-22B2-4721-950C-8704487586DC}" destId="{8BB4AC9B-D2FC-4656-A7F7-E4E5A64B564A}" srcOrd="0" destOrd="0" presId="urn:microsoft.com/office/officeart/2008/layout/IncreasingCircleProcess"/>
    <dgm:cxn modelId="{2C8317B2-2EBB-4589-86EA-C77B3B6E81AA}" srcId="{00C18FBF-3FF5-4C16-97CF-AF03740D7AB6}" destId="{B4F1B46E-22B2-4721-950C-8704487586DC}" srcOrd="0" destOrd="0" parTransId="{E8A66543-CC4D-4785-A93E-5B125E09F826}" sibTransId="{A7E2530A-34E2-4E9F-BC78-8920BA140C41}"/>
    <dgm:cxn modelId="{5871FED7-8E8B-41FC-8E8A-52CA89BCF609}" type="presOf" srcId="{7FCE83D9-631B-4420-BBFC-CA0AFA59F747}" destId="{86D3EF22-817B-4990-9AC4-FB39EF8C6983}" srcOrd="0" destOrd="0" presId="urn:microsoft.com/office/officeart/2008/layout/IncreasingCircleProcess"/>
    <dgm:cxn modelId="{311348D8-FDE3-4C22-99F5-3B98C5F51F0D}" srcId="{F2881FB1-6580-4F21-A283-BFAA6F91D5D2}" destId="{29E78340-8EBE-415C-B973-78A91A054B9C}" srcOrd="1" destOrd="0" parTransId="{FF4E5F97-6974-4E39-A85D-DCB2E100798E}" sibTransId="{B4B9A51E-FA34-465E-B5B4-81CD76EB3FC2}"/>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B9A3B2E7-A55D-4769-BFA6-FD4A0FFBD6EB}" type="presOf" srcId="{D5197DDB-D5D2-499F-B255-CF7BB5AE2B43}" destId="{25FC4EFA-EE68-43C7-85BF-C42F629B6F24}" srcOrd="0" destOrd="0" presId="urn:microsoft.com/office/officeart/2008/layout/IncreasingCircleProcess"/>
    <dgm:cxn modelId="{3ADFDEEE-F7FF-4AA4-AC59-D3BFB844D027}" type="presOf" srcId="{00C18FBF-3FF5-4C16-97CF-AF03740D7AB6}" destId="{1DE03839-AC8B-46A5-A2B6-1A4A4DE9447A}" srcOrd="0" destOrd="0" presId="urn:microsoft.com/office/officeart/2008/layout/IncreasingCircleProcess"/>
    <dgm:cxn modelId="{70CAB4FC-3D17-49C2-8A7B-F387031FCDCA}" srcId="{7FCE83D9-631B-4420-BBFC-CA0AFA59F747}" destId="{DB9FB862-4759-4D6A-84F3-01524B92723B}" srcOrd="0" destOrd="0" parTransId="{CD1EE44C-3116-420B-89E3-1D797CB25D34}" sibTransId="{4BD4D4A5-043E-4ED5-A5CA-8D46DADC3150}"/>
    <dgm:cxn modelId="{2964F82F-0FEC-4E64-A535-182DBA7DD772}" type="presParOf" srcId="{1DE03839-AC8B-46A5-A2B6-1A4A4DE9447A}" destId="{D253C551-9741-47B8-A170-1948D11DF567}" srcOrd="0" destOrd="0" presId="urn:microsoft.com/office/officeart/2008/layout/IncreasingCircleProcess"/>
    <dgm:cxn modelId="{F62B9C4D-1167-43F7-8222-5B5C2FECB95A}" type="presParOf" srcId="{D253C551-9741-47B8-A170-1948D11DF567}" destId="{95960A81-565E-4F85-BF51-E41176EEA62B}" srcOrd="0" destOrd="0" presId="urn:microsoft.com/office/officeart/2008/layout/IncreasingCircleProcess"/>
    <dgm:cxn modelId="{C3CFF269-EF39-4DEE-BAC3-7CF2A5E94CCB}" type="presParOf" srcId="{D253C551-9741-47B8-A170-1948D11DF567}" destId="{CF08EAFA-B8D6-45C7-8CB9-518C2E768674}" srcOrd="1" destOrd="0" presId="urn:microsoft.com/office/officeart/2008/layout/IncreasingCircleProcess"/>
    <dgm:cxn modelId="{997ACBD8-FC6D-45D3-B5A1-4A83F52AFFB8}" type="presParOf" srcId="{D253C551-9741-47B8-A170-1948D11DF567}" destId="{47175697-FF2F-42E5-A273-625251DB8C9D}" srcOrd="2" destOrd="0" presId="urn:microsoft.com/office/officeart/2008/layout/IncreasingCircleProcess"/>
    <dgm:cxn modelId="{BCEC844E-47B7-407E-AED4-4FB6260BB308}" type="presParOf" srcId="{D253C551-9741-47B8-A170-1948D11DF567}" destId="{8BB4AC9B-D2FC-4656-A7F7-E4E5A64B564A}" srcOrd="3" destOrd="0" presId="urn:microsoft.com/office/officeart/2008/layout/IncreasingCircleProcess"/>
    <dgm:cxn modelId="{8FBB0E24-6E4C-4B0A-81E3-1A483BC95408}" type="presParOf" srcId="{1DE03839-AC8B-46A5-A2B6-1A4A4DE9447A}" destId="{5443C813-C5A2-4FFE-83FC-3FDB1EEA8A36}" srcOrd="1" destOrd="0" presId="urn:microsoft.com/office/officeart/2008/layout/IncreasingCircleProcess"/>
    <dgm:cxn modelId="{7C929603-2034-44C3-93F7-29F90D8E981C}" type="presParOf" srcId="{1DE03839-AC8B-46A5-A2B6-1A4A4DE9447A}" destId="{9DA45B19-01F3-4092-8C52-FF931D950105}" srcOrd="2" destOrd="0" presId="urn:microsoft.com/office/officeart/2008/layout/IncreasingCircleProcess"/>
    <dgm:cxn modelId="{2D817986-DCBC-4F7F-AA0B-0F88228F88B9}" type="presParOf" srcId="{9DA45B19-01F3-4092-8C52-FF931D950105}" destId="{65EC8E69-7549-4304-BDA7-6D2688A6F5F0}" srcOrd="0" destOrd="0" presId="urn:microsoft.com/office/officeart/2008/layout/IncreasingCircleProcess"/>
    <dgm:cxn modelId="{9463A023-8704-4CC9-9AEA-9056D5D46FFB}" type="presParOf" srcId="{9DA45B19-01F3-4092-8C52-FF931D950105}" destId="{4FD2461D-EA13-4FDC-B733-2BC6514B095A}" srcOrd="1" destOrd="0" presId="urn:microsoft.com/office/officeart/2008/layout/IncreasingCircleProcess"/>
    <dgm:cxn modelId="{D6B846DB-B0F3-49B6-8253-E0B4CC10DBA2}" type="presParOf" srcId="{9DA45B19-01F3-4092-8C52-FF931D950105}" destId="{25FC4EFA-EE68-43C7-85BF-C42F629B6F24}" srcOrd="2" destOrd="0" presId="urn:microsoft.com/office/officeart/2008/layout/IncreasingCircleProcess"/>
    <dgm:cxn modelId="{FC90244B-0C73-40F1-BD5E-BE555CC3CD07}" type="presParOf" srcId="{9DA45B19-01F3-4092-8C52-FF931D950105}" destId="{A936C35C-7E5A-4E3E-92C9-8F4B62883140}" srcOrd="3" destOrd="0" presId="urn:microsoft.com/office/officeart/2008/layout/IncreasingCircleProcess"/>
    <dgm:cxn modelId="{C2F7EB29-615D-4AC4-B549-1BACE9B709AC}" type="presParOf" srcId="{1DE03839-AC8B-46A5-A2B6-1A4A4DE9447A}" destId="{2059C6ED-6E8F-4893-957E-4F1745D2BB0F}" srcOrd="3" destOrd="0" presId="urn:microsoft.com/office/officeart/2008/layout/IncreasingCircleProcess"/>
    <dgm:cxn modelId="{5FA08D0A-20FF-432A-BF81-00942E7D2349}" type="presParOf" srcId="{1DE03839-AC8B-46A5-A2B6-1A4A4DE9447A}" destId="{37A4B78F-59DC-42B6-BD46-56E90B1BE236}" srcOrd="4" destOrd="0" presId="urn:microsoft.com/office/officeart/2008/layout/IncreasingCircleProcess"/>
    <dgm:cxn modelId="{A82258CB-D5BA-4232-8A8F-3624E91BE128}" type="presParOf" srcId="{37A4B78F-59DC-42B6-BD46-56E90B1BE236}" destId="{15CDC08F-6684-4396-8EB2-222855D60A2E}" srcOrd="0" destOrd="0" presId="urn:microsoft.com/office/officeart/2008/layout/IncreasingCircleProcess"/>
    <dgm:cxn modelId="{FEF24E39-1739-49C6-82B6-B2FFAFBEF766}" type="presParOf" srcId="{37A4B78F-59DC-42B6-BD46-56E90B1BE236}" destId="{4904D0D7-3105-4260-8D9A-8D9DBBE2B850}" srcOrd="1" destOrd="0" presId="urn:microsoft.com/office/officeart/2008/layout/IncreasingCircleProcess"/>
    <dgm:cxn modelId="{D62A2A4D-9034-44DA-A2D4-F7591EBE46EE}" type="presParOf" srcId="{37A4B78F-59DC-42B6-BD46-56E90B1BE236}" destId="{3D68AFC2-44D5-46F5-968A-E98EC47E3D03}" srcOrd="2" destOrd="0" presId="urn:microsoft.com/office/officeart/2008/layout/IncreasingCircleProcess"/>
    <dgm:cxn modelId="{2D0FB075-B30D-4994-B66E-893B0B156476}" type="presParOf" srcId="{37A4B78F-59DC-42B6-BD46-56E90B1BE236}" destId="{51E1D134-AEF8-4116-9E56-4945A203560B}" srcOrd="3" destOrd="0" presId="urn:microsoft.com/office/officeart/2008/layout/IncreasingCircleProcess"/>
    <dgm:cxn modelId="{72BF209B-B723-43CB-91E8-5FDE228E1340}" type="presParOf" srcId="{1DE03839-AC8B-46A5-A2B6-1A4A4DE9447A}" destId="{5A64EF3C-CD4E-4712-A82A-53BB44BFA825}" srcOrd="5" destOrd="0" presId="urn:microsoft.com/office/officeart/2008/layout/IncreasingCircleProcess"/>
    <dgm:cxn modelId="{F58A32B0-F6AA-48AB-953B-7195079AC292}" type="presParOf" srcId="{1DE03839-AC8B-46A5-A2B6-1A4A4DE9447A}" destId="{B44F3446-7FF4-4783-9175-81ADF5641471}" srcOrd="6" destOrd="0" presId="urn:microsoft.com/office/officeart/2008/layout/IncreasingCircleProcess"/>
    <dgm:cxn modelId="{9B463C15-5BBC-4F92-8B62-CC1EEDE93C0C}" type="presParOf" srcId="{B44F3446-7FF4-4783-9175-81ADF5641471}" destId="{2490DF69-6974-457C-AED2-5C2D73EFACC0}" srcOrd="0" destOrd="0" presId="urn:microsoft.com/office/officeart/2008/layout/IncreasingCircleProcess"/>
    <dgm:cxn modelId="{3FEDD50A-71C7-41FD-BE4C-AF9239FE11B9}" type="presParOf" srcId="{B44F3446-7FF4-4783-9175-81ADF5641471}" destId="{95746ED3-F5FA-4E8D-89C5-887196CC8777}" srcOrd="1" destOrd="0" presId="urn:microsoft.com/office/officeart/2008/layout/IncreasingCircleProcess"/>
    <dgm:cxn modelId="{FE09C364-EC76-456F-B449-D35DCB8440E4}" type="presParOf" srcId="{B44F3446-7FF4-4783-9175-81ADF5641471}" destId="{9313F5AF-ECFA-4E6C-BFB1-BA95259917CB}" srcOrd="2" destOrd="0" presId="urn:microsoft.com/office/officeart/2008/layout/IncreasingCircleProcess"/>
    <dgm:cxn modelId="{54E14A42-D37C-4F2B-979C-EB0391E0247B}" type="presParOf" srcId="{B44F3446-7FF4-4783-9175-81ADF5641471}" destId="{86D3EF22-817B-4990-9AC4-FB39EF8C698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0A81-565E-4F85-BF51-E41176EEA62B}">
      <dsp:nvSpPr>
        <dsp:cNvPr id="0" name=""/>
        <dsp:cNvSpPr/>
      </dsp:nvSpPr>
      <dsp:spPr>
        <a:xfrm>
          <a:off x="3065" y="0"/>
          <a:ext cx="576929" cy="576929"/>
        </a:xfrm>
        <a:prstGeom prst="ellipse">
          <a:avLst/>
        </a:prstGeom>
        <a:solidFill>
          <a:schemeClr val="accent4">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CF08EAFA-B8D6-45C7-8CB9-518C2E768674}">
      <dsp:nvSpPr>
        <dsp:cNvPr id="0" name=""/>
        <dsp:cNvSpPr/>
      </dsp:nvSpPr>
      <dsp:spPr>
        <a:xfrm>
          <a:off x="60758" y="57692"/>
          <a:ext cx="461543" cy="461543"/>
        </a:xfrm>
        <a:prstGeom prst="chord">
          <a:avLst>
            <a:gd name="adj1" fmla="val 1800000"/>
            <a:gd name="adj2" fmla="val 9000000"/>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w="6350" cap="rnd" cmpd="sng" algn="ctr">
          <a:solidFill>
            <a:schemeClr val="accent4">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sp>
    <dsp:sp modelId="{47175697-FF2F-42E5-A273-625251DB8C9D}">
      <dsp:nvSpPr>
        <dsp:cNvPr id="0" name=""/>
        <dsp:cNvSpPr/>
      </dsp:nvSpPr>
      <dsp:spPr>
        <a:xfrm>
          <a:off x="700188" y="576929"/>
          <a:ext cx="1706749" cy="242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dirty="0"/>
            <a:t>Person-to-person, face-to-face service projects in which the students’ service directly impacts individuals who receive the service from the students. Examples include:</a:t>
          </a:r>
        </a:p>
        <a:p>
          <a:pPr marL="0" lvl="0" indent="0" algn="l" defTabSz="444500">
            <a:lnSpc>
              <a:spcPct val="90000"/>
            </a:lnSpc>
            <a:spcBef>
              <a:spcPct val="0"/>
            </a:spcBef>
            <a:spcAft>
              <a:spcPct val="35000"/>
            </a:spcAft>
            <a:buNone/>
          </a:pPr>
          <a:r>
            <a:rPr lang="en-US" sz="1000" kern="1200" dirty="0"/>
            <a:t>Conducting art/music/dance lessons for youth</a:t>
          </a:r>
        </a:p>
        <a:p>
          <a:pPr marL="0" lvl="0" indent="0" algn="l" defTabSz="444500">
            <a:lnSpc>
              <a:spcPct val="90000"/>
            </a:lnSpc>
            <a:spcBef>
              <a:spcPct val="0"/>
            </a:spcBef>
            <a:spcAft>
              <a:spcPct val="35000"/>
            </a:spcAft>
            <a:buNone/>
          </a:pPr>
          <a:r>
            <a:rPr lang="en-US" sz="1000" kern="1200" dirty="0"/>
            <a:t>Giving presentations on violence and drug prevention</a:t>
          </a:r>
        </a:p>
        <a:p>
          <a:pPr marL="0" lvl="0" indent="0" algn="l" defTabSz="444500">
            <a:lnSpc>
              <a:spcPct val="90000"/>
            </a:lnSpc>
            <a:spcBef>
              <a:spcPct val="0"/>
            </a:spcBef>
            <a:spcAft>
              <a:spcPct val="35000"/>
            </a:spcAft>
            <a:buNone/>
          </a:pPr>
          <a:r>
            <a:rPr lang="en-US" sz="1000" kern="1200" dirty="0"/>
            <a:t>Helping in a homeless shelter</a:t>
          </a:r>
        </a:p>
        <a:p>
          <a:pPr marL="0" lvl="0" indent="0" algn="l" defTabSz="444500">
            <a:lnSpc>
              <a:spcPct val="90000"/>
            </a:lnSpc>
            <a:spcBef>
              <a:spcPct val="0"/>
            </a:spcBef>
            <a:spcAft>
              <a:spcPct val="35000"/>
            </a:spcAft>
            <a:buNone/>
          </a:pPr>
          <a:r>
            <a:rPr lang="en-US" sz="1000" kern="1200" dirty="0"/>
            <a:t>Creating life reviews for hospice patients</a:t>
          </a:r>
        </a:p>
      </dsp:txBody>
      <dsp:txXfrm>
        <a:off x="700188" y="576929"/>
        <a:ext cx="1706749" cy="2427910"/>
      </dsp:txXfrm>
    </dsp:sp>
    <dsp:sp modelId="{8BB4AC9B-D2FC-4656-A7F7-E4E5A64B564A}">
      <dsp:nvSpPr>
        <dsp:cNvPr id="0" name=""/>
        <dsp:cNvSpPr/>
      </dsp:nvSpPr>
      <dsp:spPr>
        <a:xfrm>
          <a:off x="700188" y="0"/>
          <a:ext cx="1706749" cy="57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en-US" sz="1200" b="1" kern="1200" dirty="0"/>
            <a:t>Direct Student Learning</a:t>
          </a:r>
        </a:p>
      </dsp:txBody>
      <dsp:txXfrm>
        <a:off x="700188" y="0"/>
        <a:ext cx="1706749" cy="576929"/>
      </dsp:txXfrm>
    </dsp:sp>
    <dsp:sp modelId="{65EC8E69-7549-4304-BDA7-6D2688A6F5F0}">
      <dsp:nvSpPr>
        <dsp:cNvPr id="0" name=""/>
        <dsp:cNvSpPr/>
      </dsp:nvSpPr>
      <dsp:spPr>
        <a:xfrm>
          <a:off x="2527131" y="0"/>
          <a:ext cx="576929" cy="576929"/>
        </a:xfrm>
        <a:prstGeom prst="ellipse">
          <a:avLst/>
        </a:prstGeom>
        <a:solidFill>
          <a:schemeClr val="accent4">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4FD2461D-EA13-4FDC-B733-2BC6514B095A}">
      <dsp:nvSpPr>
        <dsp:cNvPr id="0" name=""/>
        <dsp:cNvSpPr/>
      </dsp:nvSpPr>
      <dsp:spPr>
        <a:xfrm>
          <a:off x="2584824" y="57692"/>
          <a:ext cx="461543" cy="461543"/>
        </a:xfrm>
        <a:prstGeom prst="chord">
          <a:avLst>
            <a:gd name="adj1" fmla="val 0"/>
            <a:gd name="adj2" fmla="val 10800000"/>
          </a:avLst>
        </a:prstGeom>
        <a:gradFill rotWithShape="0">
          <a:gsLst>
            <a:gs pos="0">
              <a:schemeClr val="accent4">
                <a:hueOff val="185698"/>
                <a:satOff val="3596"/>
                <a:lumOff val="4445"/>
                <a:alphaOff val="0"/>
                <a:shade val="100000"/>
                <a:satMod val="137000"/>
              </a:schemeClr>
            </a:gs>
            <a:gs pos="71000">
              <a:schemeClr val="accent4">
                <a:hueOff val="185698"/>
                <a:satOff val="3596"/>
                <a:lumOff val="4445"/>
                <a:alphaOff val="0"/>
                <a:shade val="98000"/>
                <a:satMod val="137000"/>
              </a:schemeClr>
            </a:gs>
            <a:gs pos="100000">
              <a:schemeClr val="accent4">
                <a:hueOff val="185698"/>
                <a:satOff val="3596"/>
                <a:lumOff val="4445"/>
                <a:alphaOff val="0"/>
                <a:shade val="75000"/>
                <a:satMod val="137000"/>
              </a:schemeClr>
            </a:gs>
          </a:gsLst>
          <a:path path="rect">
            <a:fillToRect l="50000" t="50000" r="50000" b="50000"/>
          </a:path>
        </a:gradFill>
        <a:ln w="6350" cap="rnd" cmpd="sng" algn="ctr">
          <a:solidFill>
            <a:schemeClr val="accent4">
              <a:hueOff val="185698"/>
              <a:satOff val="3596"/>
              <a:lumOff val="4445"/>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sp>
    <dsp:sp modelId="{25FC4EFA-EE68-43C7-85BF-C42F629B6F24}">
      <dsp:nvSpPr>
        <dsp:cNvPr id="0" name=""/>
        <dsp:cNvSpPr/>
      </dsp:nvSpPr>
      <dsp:spPr>
        <a:xfrm>
          <a:off x="3224254" y="576929"/>
          <a:ext cx="1706749" cy="242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400050">
            <a:lnSpc>
              <a:spcPct val="90000"/>
            </a:lnSpc>
            <a:spcBef>
              <a:spcPct val="0"/>
            </a:spcBef>
            <a:spcAft>
              <a:spcPct val="35000"/>
            </a:spcAft>
            <a:buNone/>
          </a:pPr>
          <a:r>
            <a:rPr lang="en-US" sz="900" kern="1200" dirty="0"/>
            <a:t>Working on broad issues, environmental projects, or community development – projects that have clear benefits to the community or environment, but not necessarily to individually identified people with whom the students are working. Examples include:</a:t>
          </a:r>
        </a:p>
        <a:p>
          <a:pPr marL="0" lvl="0" indent="0" algn="l" defTabSz="444500">
            <a:lnSpc>
              <a:spcPct val="90000"/>
            </a:lnSpc>
            <a:spcBef>
              <a:spcPct val="0"/>
            </a:spcBef>
            <a:spcAft>
              <a:spcPct val="35000"/>
            </a:spcAft>
            <a:buNone/>
          </a:pPr>
          <a:r>
            <a:rPr lang="en-US" sz="1000" kern="1200" dirty="0"/>
            <a:t>Compiling a town history</a:t>
          </a:r>
        </a:p>
        <a:p>
          <a:pPr marL="0" lvl="0" indent="0" algn="l" defTabSz="444500">
            <a:lnSpc>
              <a:spcPct val="90000"/>
            </a:lnSpc>
            <a:spcBef>
              <a:spcPct val="0"/>
            </a:spcBef>
            <a:spcAft>
              <a:spcPct val="35000"/>
            </a:spcAft>
            <a:buNone/>
          </a:pPr>
          <a:r>
            <a:rPr lang="en-US" sz="1000" kern="1200" dirty="0"/>
            <a:t>Restoring historic structures or building low-income housing</a:t>
          </a:r>
        </a:p>
        <a:p>
          <a:pPr marL="0" lvl="0" indent="0" algn="l" defTabSz="444500">
            <a:lnSpc>
              <a:spcPct val="90000"/>
            </a:lnSpc>
            <a:spcBef>
              <a:spcPct val="0"/>
            </a:spcBef>
            <a:spcAft>
              <a:spcPct val="35000"/>
            </a:spcAft>
            <a:buNone/>
          </a:pPr>
          <a:r>
            <a:rPr lang="en-US" sz="1000" kern="1200" dirty="0"/>
            <a:t>Removing invasive plants and restoring ecosystems in preserve areas for public use</a:t>
          </a:r>
        </a:p>
      </dsp:txBody>
      <dsp:txXfrm>
        <a:off x="3224254" y="576929"/>
        <a:ext cx="1706749" cy="2427910"/>
      </dsp:txXfrm>
    </dsp:sp>
    <dsp:sp modelId="{A936C35C-7E5A-4E3E-92C9-8F4B62883140}">
      <dsp:nvSpPr>
        <dsp:cNvPr id="0" name=""/>
        <dsp:cNvSpPr/>
      </dsp:nvSpPr>
      <dsp:spPr>
        <a:xfrm>
          <a:off x="3224254" y="0"/>
          <a:ext cx="1706749" cy="57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en-US" sz="1200" b="1" kern="1200" dirty="0"/>
            <a:t>Indirect Student Learning</a:t>
          </a:r>
        </a:p>
      </dsp:txBody>
      <dsp:txXfrm>
        <a:off x="3224254" y="0"/>
        <a:ext cx="1706749" cy="576929"/>
      </dsp:txXfrm>
    </dsp:sp>
    <dsp:sp modelId="{15CDC08F-6684-4396-8EB2-222855D60A2E}">
      <dsp:nvSpPr>
        <dsp:cNvPr id="0" name=""/>
        <dsp:cNvSpPr/>
      </dsp:nvSpPr>
      <dsp:spPr>
        <a:xfrm>
          <a:off x="5051196" y="0"/>
          <a:ext cx="576929" cy="576929"/>
        </a:xfrm>
        <a:prstGeom prst="ellipse">
          <a:avLst/>
        </a:prstGeom>
        <a:solidFill>
          <a:schemeClr val="accent4">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4904D0D7-3105-4260-8D9A-8D9DBBE2B850}">
      <dsp:nvSpPr>
        <dsp:cNvPr id="0" name=""/>
        <dsp:cNvSpPr/>
      </dsp:nvSpPr>
      <dsp:spPr>
        <a:xfrm>
          <a:off x="5108889" y="57692"/>
          <a:ext cx="461543" cy="461543"/>
        </a:xfrm>
        <a:prstGeom prst="chord">
          <a:avLst>
            <a:gd name="adj1" fmla="val 19800000"/>
            <a:gd name="adj2" fmla="val 12600000"/>
          </a:avLst>
        </a:prstGeom>
        <a:gradFill rotWithShape="0">
          <a:gsLst>
            <a:gs pos="0">
              <a:schemeClr val="accent4">
                <a:hueOff val="371395"/>
                <a:satOff val="7192"/>
                <a:lumOff val="8889"/>
                <a:alphaOff val="0"/>
                <a:shade val="100000"/>
                <a:satMod val="137000"/>
              </a:schemeClr>
            </a:gs>
            <a:gs pos="71000">
              <a:schemeClr val="accent4">
                <a:hueOff val="371395"/>
                <a:satOff val="7192"/>
                <a:lumOff val="8889"/>
                <a:alphaOff val="0"/>
                <a:shade val="98000"/>
                <a:satMod val="137000"/>
              </a:schemeClr>
            </a:gs>
            <a:gs pos="100000">
              <a:schemeClr val="accent4">
                <a:hueOff val="371395"/>
                <a:satOff val="7192"/>
                <a:lumOff val="8889"/>
                <a:alphaOff val="0"/>
                <a:shade val="75000"/>
                <a:satMod val="137000"/>
              </a:schemeClr>
            </a:gs>
          </a:gsLst>
          <a:path path="rect">
            <a:fillToRect l="50000" t="50000" r="50000" b="50000"/>
          </a:path>
        </a:gradFill>
        <a:ln w="6350" cap="rnd" cmpd="sng" algn="ctr">
          <a:solidFill>
            <a:schemeClr val="accent4">
              <a:hueOff val="371395"/>
              <a:satOff val="7192"/>
              <a:lumOff val="8889"/>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sp>
    <dsp:sp modelId="{3D68AFC2-44D5-46F5-968A-E98EC47E3D03}">
      <dsp:nvSpPr>
        <dsp:cNvPr id="0" name=""/>
        <dsp:cNvSpPr/>
      </dsp:nvSpPr>
      <dsp:spPr>
        <a:xfrm>
          <a:off x="5748319" y="576929"/>
          <a:ext cx="1706749" cy="242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dirty="0"/>
            <a:t>Gathering and presenting information on areas of interest and need – projects that find, gather, and report on information that is needed. Examples include:</a:t>
          </a:r>
        </a:p>
        <a:p>
          <a:pPr marL="0" lvl="0" indent="0" algn="l" defTabSz="444500">
            <a:lnSpc>
              <a:spcPct val="90000"/>
            </a:lnSpc>
            <a:spcBef>
              <a:spcPct val="0"/>
            </a:spcBef>
            <a:spcAft>
              <a:spcPct val="35000"/>
            </a:spcAft>
            <a:buNone/>
          </a:pPr>
          <a:r>
            <a:rPr lang="en-US" sz="1000" kern="1200" dirty="0"/>
            <a:t>Writing a guide on available community services and translating it into Spanish and other languages of new residents</a:t>
          </a:r>
        </a:p>
        <a:p>
          <a:pPr marL="0" lvl="0" indent="0" algn="l" defTabSz="444500">
            <a:lnSpc>
              <a:spcPct val="90000"/>
            </a:lnSpc>
            <a:spcBef>
              <a:spcPct val="0"/>
            </a:spcBef>
            <a:spcAft>
              <a:spcPct val="35000"/>
            </a:spcAft>
            <a:buNone/>
          </a:pPr>
          <a:r>
            <a:rPr lang="en-US" sz="1000" kern="1200" dirty="0"/>
            <a:t>Conducting longitudinal studies of local bodies of water; water testing for local residents</a:t>
          </a:r>
        </a:p>
        <a:p>
          <a:pPr marL="0" lvl="0" indent="0" algn="l" defTabSz="444500">
            <a:lnSpc>
              <a:spcPct val="90000"/>
            </a:lnSpc>
            <a:spcBef>
              <a:spcPct val="0"/>
            </a:spcBef>
            <a:spcAft>
              <a:spcPct val="35000"/>
            </a:spcAft>
            <a:buNone/>
          </a:pPr>
          <a:r>
            <a:rPr lang="en-US" sz="1000" kern="1200" dirty="0"/>
            <a:t>Gathering information and creating brochures or videos for non-profit or government agencies</a:t>
          </a:r>
        </a:p>
      </dsp:txBody>
      <dsp:txXfrm>
        <a:off x="5748319" y="576929"/>
        <a:ext cx="1706749" cy="2427910"/>
      </dsp:txXfrm>
    </dsp:sp>
    <dsp:sp modelId="{51E1D134-AEF8-4116-9E56-4945A203560B}">
      <dsp:nvSpPr>
        <dsp:cNvPr id="0" name=""/>
        <dsp:cNvSpPr/>
      </dsp:nvSpPr>
      <dsp:spPr>
        <a:xfrm>
          <a:off x="5748319" y="0"/>
          <a:ext cx="1706749" cy="57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en-US" sz="1200" b="1" kern="1200" dirty="0"/>
            <a:t>Research Based Student Learning </a:t>
          </a:r>
        </a:p>
      </dsp:txBody>
      <dsp:txXfrm>
        <a:off x="5748319" y="0"/>
        <a:ext cx="1706749" cy="576929"/>
      </dsp:txXfrm>
    </dsp:sp>
    <dsp:sp modelId="{2490DF69-6974-457C-AED2-5C2D73EFACC0}">
      <dsp:nvSpPr>
        <dsp:cNvPr id="0" name=""/>
        <dsp:cNvSpPr/>
      </dsp:nvSpPr>
      <dsp:spPr>
        <a:xfrm>
          <a:off x="7575262" y="0"/>
          <a:ext cx="576929" cy="576929"/>
        </a:xfrm>
        <a:prstGeom prst="ellipse">
          <a:avLst/>
        </a:prstGeom>
        <a:solidFill>
          <a:schemeClr val="accent4">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5746ED3-F5FA-4E8D-89C5-887196CC8777}">
      <dsp:nvSpPr>
        <dsp:cNvPr id="0" name=""/>
        <dsp:cNvSpPr/>
      </dsp:nvSpPr>
      <dsp:spPr>
        <a:xfrm>
          <a:off x="7632955" y="57692"/>
          <a:ext cx="461543" cy="461543"/>
        </a:xfrm>
        <a:prstGeom prst="chord">
          <a:avLst>
            <a:gd name="adj1" fmla="val 16200000"/>
            <a:gd name="adj2" fmla="val 16200000"/>
          </a:avLst>
        </a:prstGeom>
        <a:gradFill rotWithShape="0">
          <a:gsLst>
            <a:gs pos="0">
              <a:schemeClr val="accent4">
                <a:hueOff val="557093"/>
                <a:satOff val="10788"/>
                <a:lumOff val="13334"/>
                <a:alphaOff val="0"/>
                <a:shade val="100000"/>
                <a:satMod val="137000"/>
              </a:schemeClr>
            </a:gs>
            <a:gs pos="71000">
              <a:schemeClr val="accent4">
                <a:hueOff val="557093"/>
                <a:satOff val="10788"/>
                <a:lumOff val="13334"/>
                <a:alphaOff val="0"/>
                <a:shade val="98000"/>
                <a:satMod val="137000"/>
              </a:schemeClr>
            </a:gs>
            <a:gs pos="100000">
              <a:schemeClr val="accent4">
                <a:hueOff val="557093"/>
                <a:satOff val="10788"/>
                <a:lumOff val="13334"/>
                <a:alphaOff val="0"/>
                <a:shade val="75000"/>
                <a:satMod val="137000"/>
              </a:schemeClr>
            </a:gs>
          </a:gsLst>
          <a:path path="rect">
            <a:fillToRect l="50000" t="50000" r="50000" b="50000"/>
          </a:path>
        </a:gradFill>
        <a:ln w="6350" cap="rnd" cmpd="sng" algn="ctr">
          <a:solidFill>
            <a:schemeClr val="accent4">
              <a:hueOff val="557093"/>
              <a:satOff val="10788"/>
              <a:lumOff val="13334"/>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sp>
    <dsp:sp modelId="{9313F5AF-ECFA-4E6C-BFB1-BA95259917CB}">
      <dsp:nvSpPr>
        <dsp:cNvPr id="0" name=""/>
        <dsp:cNvSpPr/>
      </dsp:nvSpPr>
      <dsp:spPr>
        <a:xfrm>
          <a:off x="8272385" y="576929"/>
          <a:ext cx="1706749" cy="242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n-US" sz="1000" kern="1200" dirty="0"/>
            <a:t>Educating others about topics of public interest – projects that aim to create awareness and action on some issue that impacts the community</a:t>
          </a:r>
        </a:p>
        <a:p>
          <a:pPr marL="0" lvl="0" indent="0" algn="l" defTabSz="444500">
            <a:lnSpc>
              <a:spcPct val="90000"/>
            </a:lnSpc>
            <a:spcBef>
              <a:spcPct val="0"/>
            </a:spcBef>
            <a:spcAft>
              <a:spcPct val="35000"/>
            </a:spcAft>
            <a:buNone/>
          </a:pPr>
          <a:r>
            <a:rPr lang="en-US" sz="1000" kern="1200" dirty="0"/>
            <a:t>Planning and putting on public forums on topics of interest in the community</a:t>
          </a:r>
        </a:p>
        <a:p>
          <a:pPr marL="0" lvl="0" indent="0" algn="l" defTabSz="444500">
            <a:lnSpc>
              <a:spcPct val="90000"/>
            </a:lnSpc>
            <a:spcBef>
              <a:spcPct val="0"/>
            </a:spcBef>
            <a:spcAft>
              <a:spcPct val="35000"/>
            </a:spcAft>
            <a:buNone/>
          </a:pPr>
          <a:r>
            <a:rPr lang="en-US" sz="1000" kern="1200" dirty="0"/>
            <a:t>Conducting public information campaigns on topics of interest or local needs</a:t>
          </a:r>
        </a:p>
      </dsp:txBody>
      <dsp:txXfrm>
        <a:off x="8272385" y="576929"/>
        <a:ext cx="1706749" cy="2427910"/>
      </dsp:txXfrm>
    </dsp:sp>
    <dsp:sp modelId="{86D3EF22-817B-4990-9AC4-FB39EF8C6983}">
      <dsp:nvSpPr>
        <dsp:cNvPr id="0" name=""/>
        <dsp:cNvSpPr/>
      </dsp:nvSpPr>
      <dsp:spPr>
        <a:xfrm>
          <a:off x="8272385" y="0"/>
          <a:ext cx="1706749" cy="57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en-US" sz="1200" b="1" kern="1200" dirty="0"/>
            <a:t>Advocacy Student Learning </a:t>
          </a:r>
        </a:p>
      </dsp:txBody>
      <dsp:txXfrm>
        <a:off x="8272385" y="0"/>
        <a:ext cx="1706749" cy="576929"/>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11/20/2019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11/20/2019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dirty="0"/>
          </a:p>
        </p:txBody>
      </p:sp>
    </p:spTree>
    <p:extLst>
      <p:ext uri="{BB962C8B-B14F-4D97-AF65-F5344CB8AC3E}">
        <p14:creationId xmlns:p14="http://schemas.microsoft.com/office/powerpoint/2010/main" val="168551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our students benefit from Service Learning?
https://www.polleverywhere.com/free_text_polls/t2JfOK9zNzdPxwA</a:t>
            </a:r>
          </a:p>
        </p:txBody>
      </p:sp>
      <p:sp>
        <p:nvSpPr>
          <p:cNvPr id="4" name="Slide Number Placeholder 3"/>
          <p:cNvSpPr>
            <a:spLocks noGrp="1"/>
          </p:cNvSpPr>
          <p:nvPr>
            <p:ph type="sldNum" sz="quarter" idx="10"/>
          </p:nvPr>
        </p:nvSpPr>
        <p:spPr/>
        <p:txBody>
          <a:bodyPr/>
          <a:lstStyle/>
          <a:p>
            <a:fld id="{1C4BCB7D-BF4E-1446-AA25-7CBBEE977063}" type="slidenum">
              <a:rPr lang="en-US" smtClean="0"/>
              <a:t>21</a:t>
            </a:fld>
            <a:endParaRPr lang="en-US" dirty="0"/>
          </a:p>
        </p:txBody>
      </p:sp>
    </p:spTree>
    <p:extLst>
      <p:ext uri="{BB962C8B-B14F-4D97-AF65-F5344CB8AC3E}">
        <p14:creationId xmlns:p14="http://schemas.microsoft.com/office/powerpoint/2010/main" val="227974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Mode will be the most successful at NMHU?
https://www.polleverywhere.com/ranking_polls/6TWwsLufJi6avwV</a:t>
            </a:r>
          </a:p>
        </p:txBody>
      </p:sp>
      <p:sp>
        <p:nvSpPr>
          <p:cNvPr id="4" name="Slide Number Placeholder 3"/>
          <p:cNvSpPr>
            <a:spLocks noGrp="1"/>
          </p:cNvSpPr>
          <p:nvPr>
            <p:ph type="sldNum" sz="quarter" idx="10"/>
          </p:nvPr>
        </p:nvSpPr>
        <p:spPr/>
        <p:txBody>
          <a:bodyPr/>
          <a:lstStyle/>
          <a:p>
            <a:fld id="{1C4BCB7D-BF4E-1446-AA25-7CBBEE977063}" type="slidenum">
              <a:rPr lang="en-US" smtClean="0"/>
              <a:t>32</a:t>
            </a:fld>
            <a:endParaRPr lang="en-US" dirty="0"/>
          </a:p>
        </p:txBody>
      </p:sp>
    </p:spTree>
    <p:extLst>
      <p:ext uri="{BB962C8B-B14F-4D97-AF65-F5344CB8AC3E}">
        <p14:creationId xmlns:p14="http://schemas.microsoft.com/office/powerpoint/2010/main" val="294079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 want to happen with assessment of Service Learning?
https://www.polleverywhere.com/free_text_polls/3hfyw0rFhw9VGnL</a:t>
            </a:r>
          </a:p>
        </p:txBody>
      </p:sp>
      <p:sp>
        <p:nvSpPr>
          <p:cNvPr id="4" name="Slide Number Placeholder 3"/>
          <p:cNvSpPr>
            <a:spLocks noGrp="1"/>
          </p:cNvSpPr>
          <p:nvPr>
            <p:ph type="sldNum" sz="quarter" idx="10"/>
          </p:nvPr>
        </p:nvSpPr>
        <p:spPr/>
        <p:txBody>
          <a:bodyPr/>
          <a:lstStyle/>
          <a:p>
            <a:fld id="{1C4BCB7D-BF4E-1446-AA25-7CBBEE977063}" type="slidenum">
              <a:rPr lang="en-US" smtClean="0"/>
              <a:t>49</a:t>
            </a:fld>
            <a:endParaRPr lang="en-US" dirty="0"/>
          </a:p>
        </p:txBody>
      </p:sp>
    </p:spTree>
    <p:extLst>
      <p:ext uri="{BB962C8B-B14F-4D97-AF65-F5344CB8AC3E}">
        <p14:creationId xmlns:p14="http://schemas.microsoft.com/office/powerpoint/2010/main" val="3985023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11/20/2019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008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11/20/2019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11/20/2019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11/20/2019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11/20/2019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s://www.polleverywhere.com/free_text_polls/t2JfOK9zNzdPxw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s://www.polleverywhere.com/free_text_polls/t2JfOK9zNzdPxwA" TargetMode="External"/><Relationship Id="rId5" Type="http://schemas.openxmlformats.org/officeDocument/2006/relationships/hyperlink" Target="https://www.liveslides.com/download"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olleverywhere.com/free_text_polls/t2JfOK9zNzdPxw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www.polleverywhere.com/ranking_polls/6TWwsLufJi6avwV" TargetMode="External"/><Relationship Id="rId5" Type="http://schemas.openxmlformats.org/officeDocument/2006/relationships/hyperlink" Target="https://www.liveslides.com/download"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www.polleverywhere.com/free_text_polls/3hfyw0rFhw9VGnL" TargetMode="External"/><Relationship Id="rId5" Type="http://schemas.openxmlformats.org/officeDocument/2006/relationships/hyperlink" Target="https://www.liveslides.com/download"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ompact.org/" TargetMode="External"/><Relationship Id="rId2" Type="http://schemas.openxmlformats.org/officeDocument/2006/relationships/hyperlink" Target="http://www.aacu.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aF63HHVbpQ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dirty="0"/>
              <a:t>Service Learning</a:t>
            </a:r>
          </a:p>
        </p:txBody>
      </p:sp>
      <p:sp>
        <p:nvSpPr>
          <p:cNvPr id="7" name="Subtitle 6"/>
          <p:cNvSpPr>
            <a:spLocks noGrp="1"/>
          </p:cNvSpPr>
          <p:nvPr>
            <p:ph type="subTitle" idx="1"/>
          </p:nvPr>
        </p:nvSpPr>
        <p:spPr/>
        <p:txBody>
          <a:bodyPr>
            <a:normAutofit/>
          </a:bodyPr>
          <a:lstStyle/>
          <a:p>
            <a:r>
              <a:rPr lang="en-US" dirty="0"/>
              <a:t>Workshop: November 22, 2019</a:t>
            </a:r>
          </a:p>
          <a:p>
            <a:r>
              <a:rPr lang="en-US" dirty="0"/>
              <a:t>New Mexico Highlands University</a:t>
            </a:r>
          </a:p>
          <a:p>
            <a:r>
              <a:rPr lang="en-US" dirty="0"/>
              <a:t>School of Education</a:t>
            </a:r>
          </a:p>
          <a:p>
            <a:r>
              <a:rPr lang="en-US" sz="900" dirty="0"/>
              <a:t>Copyright, Paula Smith-Hawkins, LLC ® </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Education Experience</a:t>
            </a:r>
          </a:p>
        </p:txBody>
      </p:sp>
      <p:sp>
        <p:nvSpPr>
          <p:cNvPr id="3" name="Content Placeholder 2"/>
          <p:cNvSpPr>
            <a:spLocks noGrp="1"/>
          </p:cNvSpPr>
          <p:nvPr>
            <p:ph idx="1"/>
          </p:nvPr>
        </p:nvSpPr>
        <p:spPr>
          <a:xfrm>
            <a:off x="1104900" y="1721224"/>
            <a:ext cx="9982200" cy="4450976"/>
          </a:xfrm>
        </p:spPr>
        <p:txBody>
          <a:bodyPr/>
          <a:lstStyle/>
          <a:p>
            <a:endParaRPr lang="en-US" dirty="0"/>
          </a:p>
          <a:p>
            <a:endParaRPr lang="en-US" dirty="0"/>
          </a:p>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39271012"/>
              </p:ext>
            </p:extLst>
          </p:nvPr>
        </p:nvGraphicFramePr>
        <p:xfrm>
          <a:off x="1422400" y="2366791"/>
          <a:ext cx="9080106" cy="3334869"/>
        </p:xfrm>
        <a:graphic>
          <a:graphicData uri="http://schemas.openxmlformats.org/drawingml/2006/table">
            <a:tbl>
              <a:tblPr firstRow="1" bandRow="1">
                <a:tableStyleId>{7DF18680-E054-41AD-8BC1-D1AEF772440D}</a:tableStyleId>
              </a:tblPr>
              <a:tblGrid>
                <a:gridCol w="3026702">
                  <a:extLst>
                    <a:ext uri="{9D8B030D-6E8A-4147-A177-3AD203B41FA5}">
                      <a16:colId xmlns:a16="http://schemas.microsoft.com/office/drawing/2014/main" val="2436163452"/>
                    </a:ext>
                  </a:extLst>
                </a:gridCol>
                <a:gridCol w="3026702">
                  <a:extLst>
                    <a:ext uri="{9D8B030D-6E8A-4147-A177-3AD203B41FA5}">
                      <a16:colId xmlns:a16="http://schemas.microsoft.com/office/drawing/2014/main" val="2313885515"/>
                    </a:ext>
                  </a:extLst>
                </a:gridCol>
                <a:gridCol w="3026702">
                  <a:extLst>
                    <a:ext uri="{9D8B030D-6E8A-4147-A177-3AD203B41FA5}">
                      <a16:colId xmlns:a16="http://schemas.microsoft.com/office/drawing/2014/main" val="935762238"/>
                    </a:ext>
                  </a:extLst>
                </a:gridCol>
              </a:tblGrid>
              <a:tr h="825123">
                <a:tc>
                  <a:txBody>
                    <a:bodyPr/>
                    <a:lstStyle/>
                    <a:p>
                      <a:pPr algn="ctr">
                        <a:lnSpc>
                          <a:spcPct val="200000"/>
                        </a:lnSpc>
                      </a:pPr>
                      <a:r>
                        <a:rPr lang="en-US" b="0" dirty="0">
                          <a:solidFill>
                            <a:schemeClr val="tx1"/>
                          </a:solidFill>
                        </a:rPr>
                        <a:t>Internship</a:t>
                      </a:r>
                    </a:p>
                  </a:txBody>
                  <a:tcPr>
                    <a:solidFill>
                      <a:schemeClr val="bg1">
                        <a:lumMod val="85000"/>
                      </a:schemeClr>
                    </a:solidFill>
                  </a:tcPr>
                </a:tc>
                <a:tc>
                  <a:txBody>
                    <a:bodyPr/>
                    <a:lstStyle/>
                    <a:p>
                      <a:pPr algn="ctr">
                        <a:lnSpc>
                          <a:spcPct val="200000"/>
                        </a:lnSpc>
                      </a:pPr>
                      <a:r>
                        <a:rPr lang="en-US" b="0" dirty="0">
                          <a:solidFill>
                            <a:schemeClr val="tx1"/>
                          </a:solidFill>
                        </a:rPr>
                        <a:t>Practicum</a:t>
                      </a:r>
                    </a:p>
                  </a:txBody>
                  <a:tcPr>
                    <a:solidFill>
                      <a:schemeClr val="bg1">
                        <a:lumMod val="85000"/>
                      </a:schemeClr>
                    </a:solidFill>
                  </a:tcPr>
                </a:tc>
                <a:tc>
                  <a:txBody>
                    <a:bodyPr/>
                    <a:lstStyle/>
                    <a:p>
                      <a:pPr algn="ctr">
                        <a:lnSpc>
                          <a:spcPct val="200000"/>
                        </a:lnSpc>
                      </a:pPr>
                      <a:r>
                        <a:rPr lang="en-US" b="0" dirty="0">
                          <a:solidFill>
                            <a:schemeClr val="tx1"/>
                          </a:solidFill>
                        </a:rPr>
                        <a:t>Work</a:t>
                      </a:r>
                      <a:r>
                        <a:rPr lang="en-US" b="0" baseline="0" dirty="0">
                          <a:solidFill>
                            <a:schemeClr val="tx1"/>
                          </a:solidFill>
                        </a:rPr>
                        <a:t> Study</a:t>
                      </a:r>
                      <a:endParaRPr lang="en-US" b="0" dirty="0">
                        <a:solidFill>
                          <a:schemeClr val="tx1"/>
                        </a:solidFill>
                      </a:endParaRPr>
                    </a:p>
                  </a:txBody>
                  <a:tcPr>
                    <a:solidFill>
                      <a:schemeClr val="bg1">
                        <a:lumMod val="85000"/>
                      </a:schemeClr>
                    </a:solidFill>
                  </a:tcPr>
                </a:tc>
                <a:extLst>
                  <a:ext uri="{0D108BD9-81ED-4DB2-BD59-A6C34878D82A}">
                    <a16:rowId xmlns:a16="http://schemas.microsoft.com/office/drawing/2014/main" val="3066400258"/>
                  </a:ext>
                </a:extLst>
              </a:tr>
              <a:tr h="836582">
                <a:tc>
                  <a:txBody>
                    <a:bodyPr/>
                    <a:lstStyle/>
                    <a:p>
                      <a:pPr algn="ctr">
                        <a:lnSpc>
                          <a:spcPct val="200000"/>
                        </a:lnSpc>
                      </a:pPr>
                      <a:r>
                        <a:rPr lang="en-US" dirty="0">
                          <a:solidFill>
                            <a:schemeClr val="tx1"/>
                          </a:solidFill>
                        </a:rPr>
                        <a:t>Cooperative Education</a:t>
                      </a:r>
                      <a:endParaRPr lang="en-US" b="1" dirty="0">
                        <a:solidFill>
                          <a:schemeClr val="tx1"/>
                        </a:solidFill>
                      </a:endParaRPr>
                    </a:p>
                  </a:txBody>
                  <a:tcPr/>
                </a:tc>
                <a:tc>
                  <a:txBody>
                    <a:bodyPr/>
                    <a:lstStyle/>
                    <a:p>
                      <a:pPr algn="ctr">
                        <a:lnSpc>
                          <a:spcPct val="200000"/>
                        </a:lnSpc>
                      </a:pPr>
                      <a:r>
                        <a:rPr lang="en-US" dirty="0">
                          <a:solidFill>
                            <a:schemeClr val="tx1"/>
                          </a:solidFill>
                        </a:rPr>
                        <a:t>Externships</a:t>
                      </a:r>
                      <a:endParaRPr lang="en-US" b="1" dirty="0">
                        <a:solidFill>
                          <a:schemeClr val="tx1"/>
                        </a:solidFill>
                      </a:endParaRPr>
                    </a:p>
                  </a:txBody>
                  <a:tcPr/>
                </a:tc>
                <a:tc>
                  <a:txBody>
                    <a:bodyPr/>
                    <a:lstStyle/>
                    <a:p>
                      <a:pPr algn="ctr">
                        <a:lnSpc>
                          <a:spcPct val="200000"/>
                        </a:lnSpc>
                      </a:pPr>
                      <a:r>
                        <a:rPr lang="en-US" dirty="0">
                          <a:solidFill>
                            <a:schemeClr val="tx1"/>
                          </a:solidFill>
                        </a:rPr>
                        <a:t>Apprenticeships</a:t>
                      </a:r>
                      <a:endParaRPr lang="en-US" b="1" dirty="0">
                        <a:solidFill>
                          <a:schemeClr val="tx1"/>
                        </a:solidFill>
                      </a:endParaRPr>
                    </a:p>
                  </a:txBody>
                  <a:tcPr/>
                </a:tc>
                <a:extLst>
                  <a:ext uri="{0D108BD9-81ED-4DB2-BD59-A6C34878D82A}">
                    <a16:rowId xmlns:a16="http://schemas.microsoft.com/office/drawing/2014/main" val="3683275011"/>
                  </a:ext>
                </a:extLst>
              </a:tr>
              <a:tr h="836582">
                <a:tc>
                  <a:txBody>
                    <a:bodyPr/>
                    <a:lstStyle/>
                    <a:p>
                      <a:pPr algn="ctr">
                        <a:lnSpc>
                          <a:spcPct val="200000"/>
                        </a:lnSpc>
                      </a:pPr>
                      <a:r>
                        <a:rPr lang="en-US" dirty="0">
                          <a:solidFill>
                            <a:schemeClr val="tx1"/>
                          </a:solidFill>
                          <a:effectLst/>
                        </a:rPr>
                        <a:t>Service</a:t>
                      </a:r>
                      <a:r>
                        <a:rPr lang="en-US" baseline="0" dirty="0">
                          <a:solidFill>
                            <a:schemeClr val="tx1"/>
                          </a:solidFill>
                          <a:effectLst/>
                        </a:rPr>
                        <a:t> Learning</a:t>
                      </a:r>
                      <a:endParaRPr lang="en-US" b="1" dirty="0">
                        <a:solidFill>
                          <a:schemeClr val="tx1"/>
                        </a:solidFill>
                        <a:effectLst/>
                      </a:endParaRPr>
                    </a:p>
                  </a:txBody>
                  <a:tcPr/>
                </a:tc>
                <a:tc>
                  <a:txBody>
                    <a:bodyPr/>
                    <a:lstStyle/>
                    <a:p>
                      <a:pPr algn="ctr">
                        <a:lnSpc>
                          <a:spcPct val="200000"/>
                        </a:lnSpc>
                      </a:pPr>
                      <a:r>
                        <a:rPr lang="en-US" dirty="0">
                          <a:solidFill>
                            <a:schemeClr val="tx1"/>
                          </a:solidFill>
                        </a:rPr>
                        <a:t>Incubator Experience</a:t>
                      </a:r>
                      <a:endParaRPr lang="en-US" b="1" dirty="0">
                        <a:solidFill>
                          <a:schemeClr val="tx1"/>
                        </a:solidFill>
                      </a:endParaRPr>
                    </a:p>
                  </a:txBody>
                  <a:tcPr/>
                </a:tc>
                <a:tc>
                  <a:txBody>
                    <a:bodyPr/>
                    <a:lstStyle/>
                    <a:p>
                      <a:pPr algn="ctr">
                        <a:lnSpc>
                          <a:spcPct val="200000"/>
                        </a:lnSpc>
                      </a:pPr>
                      <a:r>
                        <a:rPr lang="en-US" dirty="0">
                          <a:solidFill>
                            <a:schemeClr val="tx1"/>
                          </a:solidFill>
                        </a:rPr>
                        <a:t>Field Experience</a:t>
                      </a:r>
                      <a:endParaRPr lang="en-US" b="1" dirty="0">
                        <a:solidFill>
                          <a:schemeClr val="tx1"/>
                        </a:solidFill>
                      </a:endParaRPr>
                    </a:p>
                  </a:txBody>
                  <a:tcPr/>
                </a:tc>
                <a:extLst>
                  <a:ext uri="{0D108BD9-81ED-4DB2-BD59-A6C34878D82A}">
                    <a16:rowId xmlns:a16="http://schemas.microsoft.com/office/drawing/2014/main" val="4264503335"/>
                  </a:ext>
                </a:extLst>
              </a:tr>
              <a:tr h="836582">
                <a:tc>
                  <a:txBody>
                    <a:bodyPr/>
                    <a:lstStyle/>
                    <a:p>
                      <a:pPr algn="ctr">
                        <a:lnSpc>
                          <a:spcPct val="200000"/>
                        </a:lnSpc>
                      </a:pPr>
                      <a:r>
                        <a:rPr lang="en-US" dirty="0">
                          <a:solidFill>
                            <a:schemeClr val="tx1"/>
                          </a:solidFill>
                        </a:rPr>
                        <a:t>Job Shadow</a:t>
                      </a:r>
                      <a:endParaRPr lang="en-US" b="1" dirty="0">
                        <a:solidFill>
                          <a:schemeClr val="tx1"/>
                        </a:solidFill>
                      </a:endParaRPr>
                    </a:p>
                  </a:txBody>
                  <a:tcPr/>
                </a:tc>
                <a:tc>
                  <a:txBody>
                    <a:bodyPr/>
                    <a:lstStyle/>
                    <a:p>
                      <a:pPr algn="ctr">
                        <a:lnSpc>
                          <a:spcPct val="200000"/>
                        </a:lnSpc>
                      </a:pPr>
                      <a:r>
                        <a:rPr lang="en-US" dirty="0">
                          <a:solidFill>
                            <a:schemeClr val="tx1"/>
                          </a:solidFill>
                        </a:rPr>
                        <a:t>Clinical</a:t>
                      </a:r>
                      <a:r>
                        <a:rPr lang="en-US" baseline="0" dirty="0">
                          <a:solidFill>
                            <a:schemeClr val="tx1"/>
                          </a:solidFill>
                        </a:rPr>
                        <a:t> Experience</a:t>
                      </a:r>
                      <a:endParaRPr lang="en-US" b="1" dirty="0">
                        <a:solidFill>
                          <a:schemeClr val="tx1"/>
                        </a:solidFill>
                      </a:endParaRPr>
                    </a:p>
                  </a:txBody>
                  <a:tcPr/>
                </a:tc>
                <a:tc>
                  <a:txBody>
                    <a:bodyPr/>
                    <a:lstStyle/>
                    <a:p>
                      <a:pPr algn="ctr">
                        <a:lnSpc>
                          <a:spcPct val="200000"/>
                        </a:lnSpc>
                      </a:pPr>
                      <a:r>
                        <a:rPr lang="en-US" dirty="0">
                          <a:solidFill>
                            <a:schemeClr val="tx1"/>
                          </a:solidFill>
                        </a:rPr>
                        <a:t>Volunteerism</a:t>
                      </a:r>
                      <a:endParaRPr lang="en-US" b="1" dirty="0">
                        <a:solidFill>
                          <a:schemeClr val="tx1"/>
                        </a:solidFill>
                      </a:endParaRPr>
                    </a:p>
                  </a:txBody>
                  <a:tcPr/>
                </a:tc>
                <a:extLst>
                  <a:ext uri="{0D108BD9-81ED-4DB2-BD59-A6C34878D82A}">
                    <a16:rowId xmlns:a16="http://schemas.microsoft.com/office/drawing/2014/main" val="2472299363"/>
                  </a:ext>
                </a:extLst>
              </a:tr>
            </a:tbl>
          </a:graphicData>
        </a:graphic>
      </p:graphicFrame>
    </p:spTree>
    <p:extLst>
      <p:ext uri="{BB962C8B-B14F-4D97-AF65-F5344CB8AC3E}">
        <p14:creationId xmlns:p14="http://schemas.microsoft.com/office/powerpoint/2010/main" val="23419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199"/>
            <a:ext cx="9980682" cy="1160929"/>
          </a:xfrm>
        </p:spPr>
        <p:txBody>
          <a:bodyPr/>
          <a:lstStyle/>
          <a:p>
            <a:r>
              <a:rPr lang="en-US" dirty="0"/>
              <a:t>Baseline Definition of Work Education Experience</a:t>
            </a:r>
          </a:p>
        </p:txBody>
      </p:sp>
      <p:sp>
        <p:nvSpPr>
          <p:cNvPr id="3" name="Content Placeholder 2"/>
          <p:cNvSpPr>
            <a:spLocks noGrp="1"/>
          </p:cNvSpPr>
          <p:nvPr>
            <p:ph idx="1"/>
          </p:nvPr>
        </p:nvSpPr>
        <p:spPr>
          <a:xfrm>
            <a:off x="2079812" y="1600200"/>
            <a:ext cx="7637929" cy="4572000"/>
          </a:xfrm>
        </p:spPr>
        <p:txBody>
          <a:bodyPr>
            <a:normAutofit/>
          </a:bodyPr>
          <a:lstStyle/>
          <a:p>
            <a:pPr marL="0" indent="0">
              <a:lnSpc>
                <a:spcPct val="150000"/>
              </a:lnSpc>
              <a:spcAft>
                <a:spcPts val="600"/>
              </a:spcAft>
              <a:buNone/>
            </a:pPr>
            <a:r>
              <a:rPr lang="en-US" dirty="0">
                <a:solidFill>
                  <a:schemeClr val="accent4">
                    <a:lumMod val="50000"/>
                  </a:schemeClr>
                </a:solidFill>
              </a:rPr>
              <a:t>An academic-based, temporary hands-on work-experience with an industry partner related to a student’s field of study that complements classroom theory by putting theory into practice and allows students to reflect on their experience. (</a:t>
            </a:r>
            <a:r>
              <a:rPr lang="en-US" dirty="0" err="1">
                <a:solidFill>
                  <a:schemeClr val="accent4">
                    <a:lumMod val="50000"/>
                  </a:schemeClr>
                </a:solidFill>
              </a:rPr>
              <a:t>Furco</a:t>
            </a:r>
            <a:r>
              <a:rPr lang="en-US" dirty="0">
                <a:solidFill>
                  <a:schemeClr val="accent4">
                    <a:lumMod val="50000"/>
                  </a:schemeClr>
                </a:solidFill>
              </a:rPr>
              <a:t>, 1996)</a:t>
            </a:r>
          </a:p>
        </p:txBody>
      </p:sp>
    </p:spTree>
    <p:extLst>
      <p:ext uri="{BB962C8B-B14F-4D97-AF65-F5344CB8AC3E}">
        <p14:creationId xmlns:p14="http://schemas.microsoft.com/office/powerpoint/2010/main" val="48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588" y="1678899"/>
            <a:ext cx="7969624" cy="2062103"/>
          </a:xfrm>
          <a:prstGeom prst="rect">
            <a:avLst/>
          </a:prstGeom>
          <a:noFill/>
        </p:spPr>
        <p:txBody>
          <a:bodyPr wrap="square" rtlCol="0">
            <a:spAutoFit/>
          </a:bodyPr>
          <a:lstStyle/>
          <a:p>
            <a:pPr algn="ctr"/>
            <a:r>
              <a:rPr lang="en-US" sz="2800" dirty="0">
                <a:solidFill>
                  <a:schemeClr val="tx1">
                    <a:lumMod val="50000"/>
                  </a:schemeClr>
                </a:solidFill>
              </a:rPr>
              <a:t>73% </a:t>
            </a:r>
            <a:r>
              <a:rPr lang="en-US" sz="2400" b="1" dirty="0">
                <a:solidFill>
                  <a:schemeClr val="tx1">
                    <a:lumMod val="50000"/>
                  </a:schemeClr>
                </a:solidFill>
              </a:rPr>
              <a:t>of Employers believe:</a:t>
            </a:r>
          </a:p>
          <a:p>
            <a:pPr algn="ctr">
              <a:lnSpc>
                <a:spcPct val="150000"/>
              </a:lnSpc>
              <a:spcBef>
                <a:spcPts val="1200"/>
              </a:spcBef>
            </a:pPr>
            <a:r>
              <a:rPr lang="en-US" sz="2000" dirty="0">
                <a:solidFill>
                  <a:schemeClr val="tx1">
                    <a:lumMod val="50000"/>
                  </a:schemeClr>
                </a:solidFill>
              </a:rPr>
              <a:t>“Requiring college students to complete a significant applied Learning project before graduation would improve the quality of their preparation for careers.” </a:t>
            </a:r>
          </a:p>
        </p:txBody>
      </p:sp>
      <p:sp>
        <p:nvSpPr>
          <p:cNvPr id="5" name="TextBox 4"/>
          <p:cNvSpPr txBox="1"/>
          <p:nvPr/>
        </p:nvSpPr>
        <p:spPr>
          <a:xfrm>
            <a:off x="2187389" y="3741002"/>
            <a:ext cx="7664824" cy="1692771"/>
          </a:xfrm>
          <a:prstGeom prst="rect">
            <a:avLst/>
          </a:prstGeom>
          <a:noFill/>
        </p:spPr>
        <p:txBody>
          <a:bodyPr wrap="square" rtlCol="0">
            <a:spAutoFit/>
          </a:bodyPr>
          <a:lstStyle/>
          <a:p>
            <a:pPr algn="ctr"/>
            <a:r>
              <a:rPr lang="en-US" sz="2800" dirty="0">
                <a:solidFill>
                  <a:schemeClr val="accent4">
                    <a:lumMod val="50000"/>
                  </a:schemeClr>
                </a:solidFill>
              </a:rPr>
              <a:t>60% </a:t>
            </a:r>
            <a:r>
              <a:rPr lang="en-US" sz="2400" b="1" dirty="0">
                <a:solidFill>
                  <a:schemeClr val="accent4">
                    <a:lumMod val="50000"/>
                  </a:schemeClr>
                </a:solidFill>
              </a:rPr>
              <a:t>of Employers indicated:</a:t>
            </a:r>
          </a:p>
          <a:p>
            <a:pPr algn="ctr">
              <a:lnSpc>
                <a:spcPct val="150000"/>
              </a:lnSpc>
              <a:spcBef>
                <a:spcPts val="1200"/>
              </a:spcBef>
            </a:pPr>
            <a:r>
              <a:rPr lang="en-US" sz="2400" dirty="0">
                <a:solidFill>
                  <a:schemeClr val="accent4">
                    <a:lumMod val="50000"/>
                  </a:schemeClr>
                </a:solidFill>
              </a:rPr>
              <a:t>“</a:t>
            </a:r>
            <a:r>
              <a:rPr lang="en-US" sz="2000" dirty="0">
                <a:solidFill>
                  <a:schemeClr val="accent4">
                    <a:lumMod val="50000"/>
                  </a:schemeClr>
                </a:solidFill>
              </a:rPr>
              <a:t>They would be more likely to consider a candidate for full-time employment if he/she had completed an internship.” </a:t>
            </a:r>
          </a:p>
        </p:txBody>
      </p:sp>
      <p:sp>
        <p:nvSpPr>
          <p:cNvPr id="6" name="TextBox 5"/>
          <p:cNvSpPr txBox="1"/>
          <p:nvPr/>
        </p:nvSpPr>
        <p:spPr>
          <a:xfrm>
            <a:off x="1021975" y="5749227"/>
            <a:ext cx="8185818" cy="830997"/>
          </a:xfrm>
          <a:prstGeom prst="rect">
            <a:avLst/>
          </a:prstGeom>
          <a:noFill/>
        </p:spPr>
        <p:txBody>
          <a:bodyPr wrap="square" rtlCol="0">
            <a:spAutoFit/>
          </a:bodyPr>
          <a:lstStyle/>
          <a:p>
            <a:r>
              <a:rPr lang="en-US" sz="1600" i="1" dirty="0"/>
              <a:t>Source:</a:t>
            </a:r>
          </a:p>
          <a:p>
            <a:r>
              <a:rPr lang="en-US" sz="1600" i="1" dirty="0"/>
              <a:t>Hart Research Associates in conjunction with the American Association </a:t>
            </a:r>
          </a:p>
          <a:p>
            <a:r>
              <a:rPr lang="en-US" sz="1600" i="1" dirty="0"/>
              <a:t>of Colleges and Universities, 2015</a:t>
            </a:r>
          </a:p>
        </p:txBody>
      </p:sp>
    </p:spTree>
    <p:extLst>
      <p:ext uri="{BB962C8B-B14F-4D97-AF65-F5344CB8AC3E}">
        <p14:creationId xmlns:p14="http://schemas.microsoft.com/office/powerpoint/2010/main" val="170260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4900" y="76200"/>
            <a:ext cx="9980682" cy="1098176"/>
          </a:xfrm>
        </p:spPr>
        <p:txBody>
          <a:bodyPr/>
          <a:lstStyle/>
          <a:p>
            <a:r>
              <a:rPr lang="en-US" dirty="0"/>
              <a:t>Starting Points: Basic Definitions of Service Learning  </a:t>
            </a:r>
          </a:p>
        </p:txBody>
      </p:sp>
      <p:sp>
        <p:nvSpPr>
          <p:cNvPr id="5" name="Content Placeholder 4"/>
          <p:cNvSpPr>
            <a:spLocks noGrp="1"/>
          </p:cNvSpPr>
          <p:nvPr>
            <p:ph idx="1"/>
          </p:nvPr>
        </p:nvSpPr>
        <p:spPr/>
        <p:txBody>
          <a:bodyPr/>
          <a:lstStyle/>
          <a:p>
            <a:r>
              <a:rPr lang="en-US" dirty="0"/>
              <a:t>Service Learning is an established type of experiential learning in higher education. </a:t>
            </a:r>
          </a:p>
          <a:p>
            <a:r>
              <a:rPr lang="en-US" dirty="0"/>
              <a:t>Service Learning is a form of experiential learning and is designed to enhance and enrich student learning of course material. It directly engages the learner in the discipline, resulting in richer learning experience.</a:t>
            </a:r>
          </a:p>
          <a:p>
            <a:r>
              <a:rPr lang="en-US" dirty="0"/>
              <a:t>Student Learning Outcomes for specific courses are met through engagement in active learning. </a:t>
            </a:r>
          </a:p>
          <a:p>
            <a:r>
              <a:rPr lang="en-US" dirty="0"/>
              <a:t>Service Learning is “the combination of community service and classroom instruction, with a focus on critical, reflective thinking as well as personal and civic responsibility.” (AACC).</a:t>
            </a:r>
          </a:p>
          <a:p>
            <a:r>
              <a:rPr lang="en-US" b="1" dirty="0"/>
              <a:t>Students typically work with non-profit agencies, for credit.</a:t>
            </a:r>
          </a:p>
          <a:p>
            <a:endParaRPr lang="en-US" dirty="0"/>
          </a:p>
        </p:txBody>
      </p:sp>
    </p:spTree>
    <p:extLst>
      <p:ext uri="{BB962C8B-B14F-4D97-AF65-F5344CB8AC3E}">
        <p14:creationId xmlns:p14="http://schemas.microsoft.com/office/powerpoint/2010/main" val="36768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204" y="162262"/>
            <a:ext cx="9980682" cy="1047973"/>
          </a:xfrm>
        </p:spPr>
        <p:txBody>
          <a:bodyPr/>
          <a:lstStyle/>
          <a:p>
            <a:r>
              <a:rPr lang="en-US" dirty="0" err="1"/>
              <a:t>Furco</a:t>
            </a:r>
            <a:r>
              <a:rPr lang="en-US" dirty="0"/>
              <a:t> defines Service Learning (1996)</a:t>
            </a:r>
          </a:p>
        </p:txBody>
      </p:sp>
      <p:sp>
        <p:nvSpPr>
          <p:cNvPr id="3" name="Rectangle 2"/>
          <p:cNvSpPr>
            <a:spLocks noChangeArrowheads="1"/>
          </p:cNvSpPr>
          <p:nvPr/>
        </p:nvSpPr>
        <p:spPr bwMode="auto">
          <a:xfrm>
            <a:off x="3052119" y="1668162"/>
            <a:ext cx="144426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802" y="1609092"/>
            <a:ext cx="8175812" cy="4861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502969" y="4195462"/>
            <a:ext cx="144426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905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Benefits and What is the Focus of Service Learning </a:t>
            </a:r>
          </a:p>
        </p:txBody>
      </p:sp>
      <p:sp>
        <p:nvSpPr>
          <p:cNvPr id="5" name="Text Placeholder 4"/>
          <p:cNvSpPr>
            <a:spLocks noGrp="1"/>
          </p:cNvSpPr>
          <p:nvPr>
            <p:ph type="body" idx="1"/>
          </p:nvPr>
        </p:nvSpPr>
        <p:spPr>
          <a:xfrm>
            <a:off x="1281952" y="1873623"/>
            <a:ext cx="4505751" cy="541524"/>
          </a:xfrm>
        </p:spPr>
        <p:txBody>
          <a:bodyPr>
            <a:normAutofit fontScale="70000" lnSpcReduction="20000"/>
          </a:bodyPr>
          <a:lstStyle/>
          <a:p>
            <a:r>
              <a:rPr lang="en-US" sz="3400" b="0" dirty="0"/>
              <a:t>Primary Beneficiary: </a:t>
            </a:r>
          </a:p>
          <a:p>
            <a:r>
              <a:rPr lang="en-US" dirty="0"/>
              <a:t>	</a:t>
            </a:r>
          </a:p>
        </p:txBody>
      </p:sp>
      <p:sp>
        <p:nvSpPr>
          <p:cNvPr id="6" name="Content Placeholder 5"/>
          <p:cNvSpPr>
            <a:spLocks noGrp="1"/>
          </p:cNvSpPr>
          <p:nvPr>
            <p:ph sz="half" idx="2"/>
          </p:nvPr>
        </p:nvSpPr>
        <p:spPr>
          <a:xfrm>
            <a:off x="1281952" y="2583656"/>
            <a:ext cx="4742420" cy="3588544"/>
          </a:xfrm>
        </p:spPr>
        <p:txBody>
          <a:bodyPr>
            <a:normAutofit/>
          </a:bodyPr>
          <a:lstStyle/>
          <a:p>
            <a:r>
              <a:rPr lang="en-US" sz="2400" b="1" dirty="0"/>
              <a:t>The Community</a:t>
            </a:r>
          </a:p>
        </p:txBody>
      </p:sp>
      <p:sp>
        <p:nvSpPr>
          <p:cNvPr id="7" name="Text Placeholder 6"/>
          <p:cNvSpPr>
            <a:spLocks noGrp="1"/>
          </p:cNvSpPr>
          <p:nvPr>
            <p:ph type="body" sz="quarter" idx="3"/>
          </p:nvPr>
        </p:nvSpPr>
        <p:spPr>
          <a:xfrm>
            <a:off x="6166110" y="1882588"/>
            <a:ext cx="4919472" cy="365760"/>
          </a:xfrm>
        </p:spPr>
        <p:txBody>
          <a:bodyPr>
            <a:noAutofit/>
          </a:bodyPr>
          <a:lstStyle/>
          <a:p>
            <a:r>
              <a:rPr lang="en-US" b="0" dirty="0"/>
              <a:t>Primary Focus:</a:t>
            </a:r>
          </a:p>
        </p:txBody>
      </p:sp>
      <p:sp>
        <p:nvSpPr>
          <p:cNvPr id="8" name="Content Placeholder 7"/>
          <p:cNvSpPr>
            <a:spLocks noGrp="1"/>
          </p:cNvSpPr>
          <p:nvPr>
            <p:ph sz="quarter" idx="4"/>
          </p:nvPr>
        </p:nvSpPr>
        <p:spPr>
          <a:xfrm>
            <a:off x="6166110" y="2583656"/>
            <a:ext cx="4919472" cy="3748088"/>
          </a:xfrm>
        </p:spPr>
        <p:txBody>
          <a:bodyPr>
            <a:normAutofit/>
          </a:bodyPr>
          <a:lstStyle/>
          <a:p>
            <a:r>
              <a:rPr lang="en-US" sz="2400" b="1" dirty="0"/>
              <a:t>Student Learning </a:t>
            </a:r>
          </a:p>
        </p:txBody>
      </p:sp>
    </p:spTree>
    <p:extLst>
      <p:ext uri="{BB962C8B-B14F-4D97-AF65-F5344CB8AC3E}">
        <p14:creationId xmlns:p14="http://schemas.microsoft.com/office/powerpoint/2010/main" val="10403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Service Learning</a:t>
            </a: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768097003"/>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a:t>Student Learning Outcomes are the Key to Successful Service Learning</a:t>
            </a:r>
            <a:endParaRPr lang="en-US" sz="2500" dirty="0"/>
          </a:p>
        </p:txBody>
      </p:sp>
      <p:sp>
        <p:nvSpPr>
          <p:cNvPr id="3" name="Content Placeholder 2"/>
          <p:cNvSpPr>
            <a:spLocks noGrp="1"/>
          </p:cNvSpPr>
          <p:nvPr>
            <p:ph idx="1"/>
          </p:nvPr>
        </p:nvSpPr>
        <p:spPr>
          <a:xfrm>
            <a:off x="1104900" y="1600200"/>
            <a:ext cx="10115326" cy="4572000"/>
          </a:xfrm>
        </p:spPr>
        <p:txBody>
          <a:bodyPr>
            <a:normAutofit/>
          </a:bodyPr>
          <a:lstStyle/>
          <a:p>
            <a:pPr>
              <a:lnSpc>
                <a:spcPct val="100000"/>
              </a:lnSpc>
            </a:pPr>
            <a:r>
              <a:rPr lang="en-US" dirty="0"/>
              <a:t>We consider the Student Learning Outcomes, Program Competencies, and Objectives.</a:t>
            </a:r>
          </a:p>
          <a:p>
            <a:pPr>
              <a:lnSpc>
                <a:spcPct val="100000"/>
              </a:lnSpc>
            </a:pPr>
            <a:r>
              <a:rPr lang="en-US" dirty="0"/>
              <a:t>SLOs are central to a success Service Learning curriculum and structure.</a:t>
            </a:r>
          </a:p>
          <a:p>
            <a:pPr>
              <a:lnSpc>
                <a:spcPct val="100000"/>
              </a:lnSpc>
            </a:pPr>
            <a:r>
              <a:rPr lang="en-US" dirty="0"/>
              <a:t>SLOs should be a starting and ending point for the Service Learning Experience.</a:t>
            </a:r>
          </a:p>
          <a:p>
            <a:pPr>
              <a:lnSpc>
                <a:spcPct val="100000"/>
              </a:lnSpc>
            </a:pPr>
            <a:r>
              <a:rPr lang="en-US" dirty="0"/>
              <a:t>Linking SLOs to course activities, and appropriately assessing the SLOs is the toughest part of the process for faculty (or it should be!)</a:t>
            </a:r>
          </a:p>
        </p:txBody>
      </p:sp>
    </p:spTree>
    <p:extLst>
      <p:ext uri="{BB962C8B-B14F-4D97-AF65-F5344CB8AC3E}">
        <p14:creationId xmlns:p14="http://schemas.microsoft.com/office/powerpoint/2010/main" val="11386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199"/>
            <a:ext cx="9980682" cy="1117899"/>
          </a:xfrm>
        </p:spPr>
        <p:txBody>
          <a:bodyPr/>
          <a:lstStyle/>
          <a:p>
            <a:r>
              <a:rPr lang="en-US" dirty="0"/>
              <a:t>SLO Charting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746554"/>
              </p:ext>
            </p:extLst>
          </p:nvPr>
        </p:nvGraphicFramePr>
        <p:xfrm>
          <a:off x="1104901" y="1678192"/>
          <a:ext cx="9980681" cy="4426329"/>
        </p:xfrm>
        <a:graphic>
          <a:graphicData uri="http://schemas.openxmlformats.org/drawingml/2006/table">
            <a:tbl>
              <a:tblPr/>
              <a:tblGrid>
                <a:gridCol w="3359523">
                  <a:extLst>
                    <a:ext uri="{9D8B030D-6E8A-4147-A177-3AD203B41FA5}">
                      <a16:colId xmlns:a16="http://schemas.microsoft.com/office/drawing/2014/main" val="155992591"/>
                    </a:ext>
                  </a:extLst>
                </a:gridCol>
                <a:gridCol w="3281082">
                  <a:extLst>
                    <a:ext uri="{9D8B030D-6E8A-4147-A177-3AD203B41FA5}">
                      <a16:colId xmlns:a16="http://schemas.microsoft.com/office/drawing/2014/main" val="1251020909"/>
                    </a:ext>
                  </a:extLst>
                </a:gridCol>
                <a:gridCol w="3340076">
                  <a:extLst>
                    <a:ext uri="{9D8B030D-6E8A-4147-A177-3AD203B41FA5}">
                      <a16:colId xmlns:a16="http://schemas.microsoft.com/office/drawing/2014/main" val="3206593935"/>
                    </a:ext>
                  </a:extLst>
                </a:gridCol>
              </a:tblGrid>
              <a:tr h="520160">
                <a:tc>
                  <a:txBody>
                    <a:bodyPr/>
                    <a:lstStyle/>
                    <a:p>
                      <a:pPr marL="0" marR="0" algn="ctr">
                        <a:spcBef>
                          <a:spcPts val="300"/>
                        </a:spcBef>
                        <a:spcAft>
                          <a:spcPts val="300"/>
                        </a:spcAft>
                      </a:pPr>
                      <a:r>
                        <a:rPr lang="en-US" sz="1600" b="1" dirty="0">
                          <a:solidFill>
                            <a:srgbClr val="000000"/>
                          </a:solidFill>
                          <a:effectLst/>
                          <a:latin typeface="+mj-lt"/>
                        </a:rPr>
                        <a:t>SLO</a:t>
                      </a:r>
                      <a:endParaRPr lang="en-US" sz="1600" dirty="0">
                        <a:effectLst/>
                        <a:latin typeface="+mj-lt"/>
                      </a:endParaRPr>
                    </a:p>
                  </a:txBody>
                  <a:tcPr marL="34491" marR="34491" marT="0" marB="0" anchor="ctr">
                    <a:lnL>
                      <a:noFill/>
                    </a:lnL>
                    <a:lnR>
                      <a:noFill/>
                    </a:lnR>
                    <a:lnT>
                      <a:noFill/>
                    </a:lnT>
                    <a:lnB w="12700" cap="flat" cmpd="sng" algn="ctr">
                      <a:solidFill>
                        <a:srgbClr val="00A0B8"/>
                      </a:solidFill>
                      <a:prstDash val="solid"/>
                      <a:round/>
                      <a:headEnd type="none" w="med" len="med"/>
                      <a:tailEnd type="none" w="med" len="med"/>
                    </a:lnB>
                    <a:solidFill>
                      <a:srgbClr val="F4F4F4"/>
                    </a:solidFill>
                  </a:tcPr>
                </a:tc>
                <a:tc>
                  <a:txBody>
                    <a:bodyPr/>
                    <a:lstStyle/>
                    <a:p>
                      <a:pPr marL="0" marR="0" algn="ctr">
                        <a:spcBef>
                          <a:spcPts val="300"/>
                        </a:spcBef>
                        <a:spcAft>
                          <a:spcPts val="300"/>
                        </a:spcAft>
                      </a:pPr>
                      <a:r>
                        <a:rPr lang="en-US" sz="1800" b="1" dirty="0">
                          <a:solidFill>
                            <a:srgbClr val="000000"/>
                          </a:solidFill>
                          <a:effectLst/>
                          <a:latin typeface="+mj-lt"/>
                        </a:rPr>
                        <a:t>Activity Match to SLO</a:t>
                      </a:r>
                      <a:endParaRPr lang="en-US" sz="1800" dirty="0">
                        <a:effectLst/>
                        <a:latin typeface="+mj-lt"/>
                      </a:endParaRPr>
                    </a:p>
                  </a:txBody>
                  <a:tcPr marL="34491" marR="34491" marT="0" marB="0" anchor="ctr">
                    <a:lnL>
                      <a:noFill/>
                    </a:lnL>
                    <a:lnR>
                      <a:noFill/>
                    </a:lnR>
                    <a:lnT>
                      <a:noFill/>
                    </a:lnT>
                    <a:lnB w="12700" cap="flat" cmpd="sng" algn="ctr">
                      <a:solidFill>
                        <a:srgbClr val="00A0B8"/>
                      </a:solidFill>
                      <a:prstDash val="solid"/>
                      <a:round/>
                      <a:headEnd type="none" w="med" len="med"/>
                      <a:tailEnd type="none" w="med" len="med"/>
                    </a:lnB>
                    <a:solidFill>
                      <a:srgbClr val="F4F4F4"/>
                    </a:solidFill>
                  </a:tcPr>
                </a:tc>
                <a:tc>
                  <a:txBody>
                    <a:bodyPr/>
                    <a:lstStyle/>
                    <a:p>
                      <a:pPr marL="0" marR="0" algn="ctr">
                        <a:spcBef>
                          <a:spcPts val="300"/>
                        </a:spcBef>
                        <a:spcAft>
                          <a:spcPts val="300"/>
                        </a:spcAft>
                      </a:pPr>
                      <a:r>
                        <a:rPr lang="en-US" sz="1600" b="1" dirty="0">
                          <a:solidFill>
                            <a:srgbClr val="000000"/>
                          </a:solidFill>
                          <a:effectLst/>
                          <a:latin typeface="+mj-lt"/>
                        </a:rPr>
                        <a:t>Assessment/Measure</a:t>
                      </a:r>
                      <a:endParaRPr lang="en-US" sz="1600" dirty="0">
                        <a:effectLst/>
                        <a:latin typeface="+mj-lt"/>
                      </a:endParaRPr>
                    </a:p>
                  </a:txBody>
                  <a:tcPr marL="34491" marR="34491" marT="0" marB="0" anchor="ctr">
                    <a:lnL>
                      <a:noFill/>
                    </a:lnL>
                    <a:lnR>
                      <a:noFill/>
                    </a:lnR>
                    <a:lnT>
                      <a:noFill/>
                    </a:lnT>
                    <a:lnB w="12700" cap="flat" cmpd="sng" algn="ctr">
                      <a:solidFill>
                        <a:srgbClr val="00A0B8"/>
                      </a:solidFill>
                      <a:prstDash val="solid"/>
                      <a:round/>
                      <a:headEnd type="none" w="med" len="med"/>
                      <a:tailEnd type="none" w="med" len="med"/>
                    </a:lnB>
                    <a:solidFill>
                      <a:srgbClr val="F4F4F4"/>
                    </a:solidFill>
                  </a:tcPr>
                </a:tc>
                <a:extLst>
                  <a:ext uri="{0D108BD9-81ED-4DB2-BD59-A6C34878D82A}">
                    <a16:rowId xmlns:a16="http://schemas.microsoft.com/office/drawing/2014/main" val="2447925742"/>
                  </a:ext>
                </a:extLst>
              </a:tr>
              <a:tr h="1222580">
                <a:tc>
                  <a:txBody>
                    <a:bodyPr/>
                    <a:lstStyle/>
                    <a:p>
                      <a:pPr marL="0" marR="0" algn="l">
                        <a:spcBef>
                          <a:spcPts val="300"/>
                        </a:spcBef>
                        <a:spcAft>
                          <a:spcPts val="300"/>
                        </a:spcAft>
                      </a:pPr>
                      <a:r>
                        <a:rPr lang="en-US" sz="1600" b="1" dirty="0">
                          <a:effectLst/>
                          <a:latin typeface="+mj-lt"/>
                        </a:rPr>
                        <a:t>SOC 1110</a:t>
                      </a:r>
                    </a:p>
                    <a:p>
                      <a:pPr lvl="0"/>
                      <a:r>
                        <a:rPr lang="en-US" sz="1600" b="0" kern="1200" dirty="0">
                          <a:solidFill>
                            <a:schemeClr val="tx1"/>
                          </a:solidFill>
                          <a:effectLst/>
                          <a:latin typeface="+mj-lt"/>
                          <a:ea typeface="+mn-ea"/>
                          <a:cs typeface="+mn-cs"/>
                        </a:rPr>
                        <a:t>Apply the sociological imagination to illustrate how “personal troubles” relate to “public issues”</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300"/>
                        </a:spcBef>
                        <a:spcAft>
                          <a:spcPts val="300"/>
                        </a:spcAft>
                      </a:pPr>
                      <a:endParaRPr lang="en-US" sz="1600" dirty="0">
                        <a:effectLst/>
                        <a:latin typeface="+mj-lt"/>
                      </a:endParaRPr>
                    </a:p>
                    <a:p>
                      <a:pPr marL="0" marR="0" algn="l">
                        <a:spcBef>
                          <a:spcPts val="300"/>
                        </a:spcBef>
                        <a:spcAft>
                          <a:spcPts val="300"/>
                        </a:spcAft>
                      </a:pPr>
                      <a:r>
                        <a:rPr lang="en-US" sz="1600" dirty="0">
                          <a:effectLst/>
                          <a:latin typeface="+mj-lt"/>
                        </a:rPr>
                        <a:t>Forage</a:t>
                      </a:r>
                      <a:r>
                        <a:rPr lang="en-US" sz="1600" baseline="0" dirty="0">
                          <a:effectLst/>
                          <a:latin typeface="+mj-lt"/>
                        </a:rPr>
                        <a:t> Farmers, a Vet’s organization</a:t>
                      </a:r>
                      <a:endParaRPr lang="en-US" sz="1600" dirty="0">
                        <a:effectLst/>
                        <a:latin typeface="+mj-lt"/>
                      </a:endParaRPr>
                    </a:p>
                    <a:p>
                      <a:pPr marL="0" marR="0" algn="l">
                        <a:spcBef>
                          <a:spcPts val="300"/>
                        </a:spcBef>
                        <a:spcAft>
                          <a:spcPts val="300"/>
                        </a:spcAft>
                      </a:pPr>
                      <a:endParaRPr lang="en-US" sz="1600" dirty="0">
                        <a:effectLst/>
                        <a:latin typeface="+mj-lt"/>
                      </a:endParaRP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300"/>
                        </a:spcBef>
                        <a:spcAft>
                          <a:spcPts val="300"/>
                        </a:spcAft>
                      </a:pPr>
                      <a:endParaRPr lang="en-US" sz="1600" dirty="0">
                        <a:effectLst/>
                        <a:latin typeface="+mj-lt"/>
                      </a:endParaRPr>
                    </a:p>
                    <a:p>
                      <a:pPr marL="0" marR="0" algn="l">
                        <a:spcBef>
                          <a:spcPts val="300"/>
                        </a:spcBef>
                        <a:spcAft>
                          <a:spcPts val="300"/>
                        </a:spcAft>
                      </a:pPr>
                      <a:r>
                        <a:rPr lang="en-US" sz="1600" dirty="0">
                          <a:effectLst/>
                          <a:latin typeface="+mj-lt"/>
                        </a:rPr>
                        <a:t>Reflective Essay, using C. Wright Mill’s framework of the Sociological</a:t>
                      </a:r>
                      <a:r>
                        <a:rPr lang="en-US" sz="1600" baseline="0" dirty="0">
                          <a:effectLst/>
                          <a:latin typeface="+mj-lt"/>
                        </a:rPr>
                        <a:t> Imagination</a:t>
                      </a:r>
                      <a:endParaRPr lang="en-US" sz="1600" dirty="0">
                        <a:effectLst/>
                        <a:latin typeface="+mj-lt"/>
                      </a:endParaRP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extLst>
                  <a:ext uri="{0D108BD9-81ED-4DB2-BD59-A6C34878D82A}">
                    <a16:rowId xmlns:a16="http://schemas.microsoft.com/office/drawing/2014/main" val="2192096458"/>
                  </a:ext>
                </a:extLst>
              </a:tr>
              <a:tr h="1270512">
                <a:tc>
                  <a:txBody>
                    <a:bodyPr/>
                    <a:lstStyle/>
                    <a:p>
                      <a:pPr marL="0" marR="0" algn="l">
                        <a:spcBef>
                          <a:spcPts val="300"/>
                        </a:spcBef>
                        <a:spcAft>
                          <a:spcPts val="300"/>
                        </a:spcAft>
                      </a:pPr>
                      <a:r>
                        <a:rPr lang="en-US" sz="1600" b="1" dirty="0">
                          <a:effectLst/>
                          <a:latin typeface="+mj-lt"/>
                        </a:rPr>
                        <a:t>PSY 2220 Stats</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300"/>
                        </a:spcBef>
                        <a:spcAft>
                          <a:spcPts val="300"/>
                        </a:spcAft>
                      </a:pPr>
                      <a:endParaRPr lang="en-US" sz="1600" dirty="0">
                        <a:effectLst/>
                        <a:latin typeface="+mj-lt"/>
                      </a:endParaRPr>
                    </a:p>
                    <a:p>
                      <a:pPr marL="0" marR="0" algn="l">
                        <a:spcBef>
                          <a:spcPts val="300"/>
                        </a:spcBef>
                        <a:spcAft>
                          <a:spcPts val="300"/>
                        </a:spcAft>
                      </a:pPr>
                      <a:r>
                        <a:rPr lang="en-US" sz="1600" dirty="0">
                          <a:effectLst/>
                          <a:latin typeface="+mj-lt"/>
                        </a:rPr>
                        <a:t>Run statistical analysis of different types of garbage in Mt. </a:t>
                      </a:r>
                      <a:r>
                        <a:rPr lang="en-US" sz="1600" dirty="0" err="1">
                          <a:effectLst/>
                          <a:latin typeface="+mj-lt"/>
                        </a:rPr>
                        <a:t>Recyclemore</a:t>
                      </a:r>
                      <a:endParaRPr lang="en-US" sz="1600" dirty="0">
                        <a:effectLst/>
                        <a:latin typeface="+mj-lt"/>
                      </a:endParaRP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300"/>
                        </a:spcBef>
                        <a:spcAft>
                          <a:spcPts val="300"/>
                        </a:spcAft>
                      </a:pPr>
                      <a:endParaRPr lang="en-US" sz="1600" dirty="0">
                        <a:effectLst/>
                        <a:latin typeface="+mj-lt"/>
                      </a:endParaRPr>
                    </a:p>
                    <a:p>
                      <a:pPr marL="0" marR="0" algn="l">
                        <a:spcBef>
                          <a:spcPts val="300"/>
                        </a:spcBef>
                        <a:spcAft>
                          <a:spcPts val="300"/>
                        </a:spcAft>
                      </a:pPr>
                      <a:r>
                        <a:rPr lang="en-US" sz="1600" dirty="0">
                          <a:effectLst/>
                          <a:latin typeface="+mj-lt"/>
                        </a:rPr>
                        <a:t>Create tables and graphs to summarize central tendency and variability in given datasets</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extLst>
                  <a:ext uri="{0D108BD9-81ED-4DB2-BD59-A6C34878D82A}">
                    <a16:rowId xmlns:a16="http://schemas.microsoft.com/office/drawing/2014/main" val="4266343652"/>
                  </a:ext>
                </a:extLst>
              </a:tr>
              <a:tr h="1413077">
                <a:tc>
                  <a:txBody>
                    <a:bodyPr/>
                    <a:lstStyle/>
                    <a:p>
                      <a:pPr marL="0" marR="0" algn="l">
                        <a:spcBef>
                          <a:spcPts val="300"/>
                        </a:spcBef>
                        <a:spcAft>
                          <a:spcPts val="300"/>
                        </a:spcAft>
                      </a:pPr>
                      <a:r>
                        <a:rPr lang="en-US" sz="1600" b="1" dirty="0">
                          <a:effectLst/>
                          <a:latin typeface="+mj-lt"/>
                        </a:rPr>
                        <a:t>ENG 2219  Technical Writing</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0"/>
                        </a:spcBef>
                        <a:spcAft>
                          <a:spcPts val="0"/>
                        </a:spcAft>
                      </a:pPr>
                      <a:endParaRPr lang="en-US" sz="1600" dirty="0">
                        <a:effectLst/>
                        <a:latin typeface="+mj-lt"/>
                      </a:endParaRPr>
                    </a:p>
                    <a:p>
                      <a:pPr marL="0" marR="0" algn="l">
                        <a:spcBef>
                          <a:spcPts val="0"/>
                        </a:spcBef>
                        <a:spcAft>
                          <a:spcPts val="0"/>
                        </a:spcAft>
                      </a:pPr>
                      <a:r>
                        <a:rPr lang="en-US" sz="1600" dirty="0">
                          <a:effectLst/>
                          <a:latin typeface="+mj-lt"/>
                        </a:rPr>
                        <a:t>Evaluate manuals and know principles for creating a manual then, created their own manual on </a:t>
                      </a:r>
                      <a:r>
                        <a:rPr lang="en-US" sz="1600" dirty="0" err="1">
                          <a:effectLst/>
                          <a:latin typeface="+mj-lt"/>
                        </a:rPr>
                        <a:t>verimiculture</a:t>
                      </a:r>
                      <a:r>
                        <a:rPr lang="en-US" sz="1600" dirty="0">
                          <a:effectLst/>
                          <a:latin typeface="+mj-lt"/>
                        </a:rPr>
                        <a:t> </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tc>
                  <a:txBody>
                    <a:bodyPr/>
                    <a:lstStyle/>
                    <a:p>
                      <a:pPr marL="0" marR="0" algn="l">
                        <a:spcBef>
                          <a:spcPts val="300"/>
                        </a:spcBef>
                        <a:spcAft>
                          <a:spcPts val="300"/>
                        </a:spcAft>
                      </a:pPr>
                      <a:endParaRPr lang="en-US" sz="1600" dirty="0">
                        <a:effectLst/>
                        <a:latin typeface="+mj-lt"/>
                      </a:endParaRPr>
                    </a:p>
                    <a:p>
                      <a:pPr marL="0" marR="0" algn="l">
                        <a:spcBef>
                          <a:spcPts val="300"/>
                        </a:spcBef>
                        <a:spcAft>
                          <a:spcPts val="300"/>
                        </a:spcAft>
                      </a:pPr>
                      <a:r>
                        <a:rPr lang="en-US" sz="1600" dirty="0">
                          <a:effectLst/>
                          <a:latin typeface="+mj-lt"/>
                        </a:rPr>
                        <a:t>Final paper (manual) against regular grading rubric</a:t>
                      </a:r>
                    </a:p>
                  </a:txBody>
                  <a:tcPr>
                    <a:lnL w="12700" cap="flat" cmpd="sng" algn="ctr">
                      <a:solidFill>
                        <a:srgbClr val="00A0B8"/>
                      </a:solidFill>
                      <a:prstDash val="solid"/>
                      <a:round/>
                      <a:headEnd type="none" w="med" len="med"/>
                      <a:tailEnd type="none" w="med" len="med"/>
                    </a:lnL>
                    <a:lnR w="12700" cap="flat" cmpd="sng" algn="ctr">
                      <a:solidFill>
                        <a:srgbClr val="00A0B8"/>
                      </a:solidFill>
                      <a:prstDash val="solid"/>
                      <a:round/>
                      <a:headEnd type="none" w="med" len="med"/>
                      <a:tailEnd type="none" w="med" len="med"/>
                    </a:lnR>
                    <a:lnT w="12700" cap="flat" cmpd="sng" algn="ctr">
                      <a:solidFill>
                        <a:srgbClr val="00A0B8"/>
                      </a:solidFill>
                      <a:prstDash val="solid"/>
                      <a:round/>
                      <a:headEnd type="none" w="med" len="med"/>
                      <a:tailEnd type="none" w="med" len="med"/>
                    </a:lnT>
                    <a:lnB w="12700" cap="flat" cmpd="sng" algn="ctr">
                      <a:solidFill>
                        <a:srgbClr val="00A0B8"/>
                      </a:solidFill>
                      <a:prstDash val="solid"/>
                      <a:round/>
                      <a:headEnd type="none" w="med" len="med"/>
                      <a:tailEnd type="none" w="med" len="med"/>
                    </a:lnB>
                    <a:solidFill>
                      <a:srgbClr val="F4F4F4"/>
                    </a:solidFill>
                  </a:tcPr>
                </a:tc>
                <a:extLst>
                  <a:ext uri="{0D108BD9-81ED-4DB2-BD59-A6C34878D82A}">
                    <a16:rowId xmlns:a16="http://schemas.microsoft.com/office/drawing/2014/main" val="1976633327"/>
                  </a:ext>
                </a:extLst>
              </a:tr>
            </a:tbl>
          </a:graphicData>
        </a:graphic>
      </p:graphicFrame>
    </p:spTree>
    <p:extLst>
      <p:ext uri="{BB962C8B-B14F-4D97-AF65-F5344CB8AC3E}">
        <p14:creationId xmlns:p14="http://schemas.microsoft.com/office/powerpoint/2010/main" val="238092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1"/>
            <a:ext cx="9852095" cy="1247887"/>
          </a:xfrm>
        </p:spPr>
        <p:txBody>
          <a:bodyPr>
            <a:normAutofit/>
          </a:bodyPr>
          <a:lstStyle/>
          <a:p>
            <a:r>
              <a:rPr lang="en-US" b="1" dirty="0"/>
              <a:t>Exercise</a:t>
            </a:r>
          </a:p>
        </p:txBody>
      </p:sp>
      <p:sp>
        <p:nvSpPr>
          <p:cNvPr id="3" name="Content Placeholder 2"/>
          <p:cNvSpPr>
            <a:spLocks noGrp="1"/>
          </p:cNvSpPr>
          <p:nvPr>
            <p:ph idx="1"/>
          </p:nvPr>
        </p:nvSpPr>
        <p:spPr/>
        <p:txBody>
          <a:bodyPr/>
          <a:lstStyle/>
          <a:p>
            <a:pPr marL="0" indent="0">
              <a:buNone/>
            </a:pPr>
            <a:r>
              <a:rPr lang="en-US" b="1" i="1" dirty="0">
                <a:solidFill>
                  <a:schemeClr val="accent2">
                    <a:lumMod val="50000"/>
                  </a:schemeClr>
                </a:solidFill>
              </a:rPr>
              <a:t>Mind Map:</a:t>
            </a:r>
          </a:p>
          <a:p>
            <a:pPr marL="0" indent="0">
              <a:buNone/>
            </a:pPr>
            <a:r>
              <a:rPr lang="en-US" dirty="0"/>
              <a:t>Think of one (1) student learning outcome or objective from one of the courses you teach. </a:t>
            </a:r>
          </a:p>
          <a:p>
            <a:pPr marL="457200" indent="-457200">
              <a:buAutoNum type="arabicParenR"/>
            </a:pPr>
            <a:r>
              <a:rPr lang="en-US" dirty="0"/>
              <a:t>Free write ideas (try for 3) of activities involving Service Learning in that class. </a:t>
            </a:r>
          </a:p>
          <a:p>
            <a:pPr marL="457200" indent="-457200">
              <a:buFont typeface="Wingdings" panose="05000000000000000000" pitchFamily="2" charset="2"/>
              <a:buAutoNum type="arabicParenR"/>
            </a:pPr>
            <a:r>
              <a:rPr lang="en-US" dirty="0"/>
              <a:t>How would you ensure that your activity is aligned with the SLO? </a:t>
            </a:r>
          </a:p>
          <a:p>
            <a:pPr marL="457200" indent="-457200">
              <a:buAutoNum type="arabicParenR"/>
            </a:pPr>
            <a:r>
              <a:rPr lang="en-US" dirty="0"/>
              <a:t>How would you assess that the student met the SLO you identified? </a:t>
            </a:r>
          </a:p>
          <a:p>
            <a:pPr marL="457200" indent="-457200">
              <a:buAutoNum type="arabicParenR"/>
            </a:pPr>
            <a:r>
              <a:rPr lang="en-US" dirty="0"/>
              <a:t>How would you ensure that your assessment is valid? </a:t>
            </a:r>
          </a:p>
          <a:p>
            <a:pPr marL="0" indent="0">
              <a:buNone/>
            </a:pPr>
            <a:endParaRPr lang="en-US" dirty="0"/>
          </a:p>
        </p:txBody>
      </p:sp>
    </p:spTree>
    <p:extLst>
      <p:ext uri="{BB962C8B-B14F-4D97-AF65-F5344CB8AC3E}">
        <p14:creationId xmlns:p14="http://schemas.microsoft.com/office/powerpoint/2010/main" val="27437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Our Workshop</a:t>
            </a:r>
          </a:p>
        </p:txBody>
      </p:sp>
      <p:sp>
        <p:nvSpPr>
          <p:cNvPr id="14" name="Content Placeholder 13"/>
          <p:cNvSpPr>
            <a:spLocks noGrp="1"/>
          </p:cNvSpPr>
          <p:nvPr>
            <p:ph type="body" sz="half" idx="2"/>
          </p:nvPr>
        </p:nvSpPr>
        <p:spPr/>
        <p:txBody>
          <a:bodyPr>
            <a:normAutofit/>
          </a:bodyPr>
          <a:lstStyle/>
          <a:p>
            <a:r>
              <a:rPr lang="en-US" sz="2000" dirty="0"/>
              <a:t>How can Service Learning help our Students?</a:t>
            </a:r>
          </a:p>
          <a:p>
            <a:r>
              <a:rPr lang="en-US" sz="2000" dirty="0"/>
              <a:t>Different Methods for offering Service Learning: Curriculum Design</a:t>
            </a:r>
          </a:p>
          <a:p>
            <a:r>
              <a:rPr lang="en-US" sz="2000" dirty="0"/>
              <a:t>Cross-walking Service Learning and NMHU School of Education Traits</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604" b="2604"/>
          <a:stretch>
            <a:fillRect/>
          </a:stretch>
        </p:blipFill>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“Word Cloud” Exercise</a:t>
            </a:r>
          </a:p>
        </p:txBody>
      </p:sp>
      <p:sp>
        <p:nvSpPr>
          <p:cNvPr id="3" name="Content Placeholder 2"/>
          <p:cNvSpPr>
            <a:spLocks noGrp="1"/>
          </p:cNvSpPr>
          <p:nvPr>
            <p:ph idx="1"/>
          </p:nvPr>
        </p:nvSpPr>
        <p:spPr>
          <a:xfrm>
            <a:off x="1104900" y="1600200"/>
            <a:ext cx="9982200" cy="4572000"/>
          </a:xfrm>
        </p:spPr>
        <p:txBody>
          <a:bodyPr/>
          <a:lstStyle/>
          <a:p>
            <a:pPr marL="0" indent="0">
              <a:buNone/>
            </a:pPr>
            <a:r>
              <a:rPr lang="en-US" sz="2400" b="1" dirty="0"/>
              <a:t>Poll Everywhere App</a:t>
            </a:r>
          </a:p>
          <a:p>
            <a:pPr marL="0" indent="0">
              <a:buNone/>
            </a:pPr>
            <a:endParaRPr lang="en-US" dirty="0"/>
          </a:p>
          <a:p>
            <a:pPr marL="685800">
              <a:lnSpc>
                <a:spcPct val="100000"/>
              </a:lnSpc>
              <a:spcBef>
                <a:spcPts val="600"/>
              </a:spcBef>
            </a:pPr>
            <a:r>
              <a:rPr lang="en-US" sz="2400" dirty="0"/>
              <a:t>Text to 22333</a:t>
            </a:r>
          </a:p>
          <a:p>
            <a:pPr marL="685800">
              <a:spcBef>
                <a:spcPts val="600"/>
              </a:spcBef>
            </a:pPr>
            <a:endParaRPr lang="en-US" sz="2400" b="1" dirty="0"/>
          </a:p>
          <a:p>
            <a:pPr lvl="1">
              <a:lnSpc>
                <a:spcPct val="100000"/>
              </a:lnSpc>
            </a:pPr>
            <a:r>
              <a:rPr lang="en-US" sz="2400" dirty="0">
                <a:cs typeface="Arial" panose="020B0604020202020204" pitchFamily="34" charset="0"/>
              </a:rPr>
              <a:t>PAULASMITHHA218 </a:t>
            </a:r>
            <a:r>
              <a:rPr lang="en-US" sz="2400" dirty="0"/>
              <a:t>to join</a:t>
            </a:r>
          </a:p>
          <a:p>
            <a:pPr lvl="1"/>
            <a:endParaRPr lang="en-US" sz="2400" dirty="0"/>
          </a:p>
          <a:p>
            <a:pPr lvl="1">
              <a:lnSpc>
                <a:spcPct val="100000"/>
              </a:lnSpc>
            </a:pPr>
            <a:r>
              <a:rPr lang="en-US" sz="2400" dirty="0"/>
              <a:t>Or use Poll Everywhere on you phone</a:t>
            </a:r>
          </a:p>
          <a:p>
            <a:pPr lvl="1"/>
            <a:endParaRPr lang="en-US" sz="2400" dirty="0"/>
          </a:p>
          <a:p>
            <a:pPr lvl="1"/>
            <a:r>
              <a:rPr lang="en-US" sz="2200" dirty="0">
                <a:hlinkClick r:id="rId2"/>
              </a:rPr>
              <a:t>https://www.polleverywhere.com/free_text_polls/t2JfOK9zNzdPxwA</a:t>
            </a:r>
            <a:endParaRPr lang="en-US" sz="2200" dirty="0"/>
          </a:p>
          <a:p>
            <a:pPr lvl="1"/>
            <a:endParaRPr lang="en-US" sz="2400" dirty="0"/>
          </a:p>
        </p:txBody>
      </p:sp>
    </p:spTree>
    <p:extLst>
      <p:ext uri="{BB962C8B-B14F-4D97-AF65-F5344CB8AC3E}">
        <p14:creationId xmlns:p14="http://schemas.microsoft.com/office/powerpoint/2010/main" val="395885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126258" y="1309816"/>
            <a:ext cx="7541743" cy="446079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11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62261"/>
            <a:ext cx="9980682" cy="1056939"/>
          </a:xfrm>
        </p:spPr>
        <p:txBody>
          <a:bodyPr/>
          <a:lstStyle/>
          <a:p>
            <a:r>
              <a:rPr lang="en-US" dirty="0"/>
              <a:t>Self-Assessment  </a:t>
            </a:r>
          </a:p>
        </p:txBody>
      </p:sp>
      <p:sp>
        <p:nvSpPr>
          <p:cNvPr id="3" name="Content Placeholder 2"/>
          <p:cNvSpPr>
            <a:spLocks noGrp="1"/>
          </p:cNvSpPr>
          <p:nvPr>
            <p:ph idx="1"/>
          </p:nvPr>
        </p:nvSpPr>
        <p:spPr>
          <a:xfrm>
            <a:off x="1104900" y="1807284"/>
            <a:ext cx="9982200" cy="4364915"/>
          </a:xfrm>
        </p:spPr>
        <p:txBody>
          <a:bodyPr/>
          <a:lstStyle/>
          <a:p>
            <a:pPr marL="0" indent="0">
              <a:lnSpc>
                <a:spcPct val="100000"/>
              </a:lnSpc>
              <a:buNone/>
            </a:pPr>
            <a:r>
              <a:rPr lang="en-US" dirty="0"/>
              <a:t>1) </a:t>
            </a:r>
            <a:r>
              <a:rPr lang="en-US" sz="2400" dirty="0"/>
              <a:t>Do you think you can explain what Service Learning is to a colleague? </a:t>
            </a:r>
          </a:p>
          <a:p>
            <a:pPr marL="0" indent="0">
              <a:buNone/>
            </a:pPr>
            <a:r>
              <a:rPr lang="en-US" dirty="0"/>
              <a:t>2) </a:t>
            </a:r>
            <a:r>
              <a:rPr lang="en-US" sz="2400" dirty="0"/>
              <a:t>What about Service Learning is most confusing to you? </a:t>
            </a:r>
          </a:p>
        </p:txBody>
      </p:sp>
    </p:spTree>
    <p:extLst>
      <p:ext uri="{BB962C8B-B14F-4D97-AF65-F5344CB8AC3E}">
        <p14:creationId xmlns:p14="http://schemas.microsoft.com/office/powerpoint/2010/main" val="32810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199"/>
            <a:ext cx="9980682" cy="1125071"/>
          </a:xfrm>
        </p:spPr>
        <p:txBody>
          <a:bodyPr/>
          <a:lstStyle/>
          <a:p>
            <a:r>
              <a:rPr lang="en-US" dirty="0"/>
              <a:t>Brief Break?</a:t>
            </a:r>
          </a:p>
        </p:txBody>
      </p:sp>
      <p:sp>
        <p:nvSpPr>
          <p:cNvPr id="3" name="Content Placeholder 2"/>
          <p:cNvSpPr>
            <a:spLocks noGrp="1"/>
          </p:cNvSpPr>
          <p:nvPr>
            <p:ph idx="1"/>
          </p:nvPr>
        </p:nvSpPr>
        <p:spPr/>
        <p:txBody>
          <a:bodyPr/>
          <a:lstStyle/>
          <a:p>
            <a:endParaRPr lang="en-US" dirty="0"/>
          </a:p>
          <a:p>
            <a:pPr>
              <a:lnSpc>
                <a:spcPct val="150000"/>
              </a:lnSpc>
            </a:pPr>
            <a:r>
              <a:rPr lang="en-US" dirty="0"/>
              <a:t>Instructor Lissa Knudsen uses the “experience” of Service Learning to provide material for her Public Speaking students’ final speech. (Graded using standard rubric.)</a:t>
            </a:r>
          </a:p>
        </p:txBody>
      </p:sp>
    </p:spTree>
    <p:extLst>
      <p:ext uri="{BB962C8B-B14F-4D97-AF65-F5344CB8AC3E}">
        <p14:creationId xmlns:p14="http://schemas.microsoft.com/office/powerpoint/2010/main" val="100498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a:t>
            </a:r>
            <a:r>
              <a:rPr lang="en-US" sz="2800" dirty="0"/>
              <a:t>Service learning course components</a:t>
            </a:r>
          </a:p>
        </p:txBody>
      </p:sp>
      <p:sp>
        <p:nvSpPr>
          <p:cNvPr id="3" name="Text Placeholder 2"/>
          <p:cNvSpPr>
            <a:spLocks noGrp="1"/>
          </p:cNvSpPr>
          <p:nvPr>
            <p:ph type="body" idx="1"/>
          </p:nvPr>
        </p:nvSpPr>
        <p:spPr/>
        <p:txBody>
          <a:bodyPr>
            <a:noAutofit/>
          </a:bodyPr>
          <a:lstStyle/>
          <a:p>
            <a:r>
              <a:rPr lang="en-US" sz="1800" dirty="0"/>
              <a:t>Service Learning Workshop</a:t>
            </a:r>
          </a:p>
          <a:p>
            <a:r>
              <a:rPr lang="en-US" sz="1800" dirty="0"/>
              <a:t>November 22, 2019</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4900" y="76200"/>
            <a:ext cx="9980682" cy="1125072"/>
          </a:xfrm>
        </p:spPr>
        <p:txBody>
          <a:bodyPr/>
          <a:lstStyle/>
          <a:p>
            <a:r>
              <a:rPr lang="en-US" dirty="0"/>
              <a:t>Different Ways to Offer Service Learning: Modes 1, 2, &amp; 3</a:t>
            </a:r>
          </a:p>
        </p:txBody>
      </p:sp>
    </p:spTree>
    <p:extLst>
      <p:ext uri="{BB962C8B-B14F-4D97-AF65-F5344CB8AC3E}">
        <p14:creationId xmlns:p14="http://schemas.microsoft.com/office/powerpoint/2010/main" val="32593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62" y="283123"/>
            <a:ext cx="9752730" cy="927112"/>
          </a:xfrm>
        </p:spPr>
        <p:txBody>
          <a:bodyPr>
            <a:normAutofit fontScale="90000"/>
          </a:bodyPr>
          <a:lstStyle/>
          <a:p>
            <a:br>
              <a:rPr lang="en-US" sz="6000" b="1" dirty="0">
                <a:solidFill>
                  <a:srgbClr val="FDBA13"/>
                </a:solidFill>
              </a:rPr>
            </a:br>
            <a:br>
              <a:rPr lang="en-US" dirty="0">
                <a:solidFill>
                  <a:srgbClr val="FDBA13"/>
                </a:solidFill>
              </a:rPr>
            </a:br>
            <a:r>
              <a:rPr lang="en-US" dirty="0">
                <a:solidFill>
                  <a:srgbClr val="FDBA13"/>
                </a:solidFill>
              </a:rPr>
              <a:t>  </a:t>
            </a:r>
            <a:r>
              <a:rPr lang="en-US" sz="3100" dirty="0">
                <a:solidFill>
                  <a:schemeClr val="accent1">
                    <a:lumMod val="50000"/>
                  </a:schemeClr>
                </a:solidFill>
              </a:rPr>
              <a:t>Service Learning MODE 1: Independent Credit - Integrated</a:t>
            </a:r>
            <a:endParaRPr lang="en-US" sz="3100" dirty="0">
              <a:solidFill>
                <a:srgbClr val="FDBA13"/>
              </a:solidFill>
            </a:endParaRPr>
          </a:p>
        </p:txBody>
      </p:sp>
      <p:sp>
        <p:nvSpPr>
          <p:cNvPr id="3" name="Content Placeholder 2"/>
          <p:cNvSpPr>
            <a:spLocks noGrp="1"/>
          </p:cNvSpPr>
          <p:nvPr>
            <p:ph idx="4294967295"/>
          </p:nvPr>
        </p:nvSpPr>
        <p:spPr>
          <a:xfrm>
            <a:off x="1126835" y="1689100"/>
            <a:ext cx="3778651" cy="3270250"/>
          </a:xfrm>
          <a:prstGeom prst="rect">
            <a:avLst/>
          </a:prstGeom>
        </p:spPr>
        <p:txBody>
          <a:bodyPr>
            <a:normAutofit/>
          </a:bodyPr>
          <a:lstStyle/>
          <a:p>
            <a:pPr marL="0" indent="0">
              <a:lnSpc>
                <a:spcPct val="100000"/>
              </a:lnSpc>
              <a:buNone/>
            </a:pPr>
            <a:r>
              <a:rPr lang="en-US" sz="2800" b="1" dirty="0">
                <a:solidFill>
                  <a:schemeClr val="accent3">
                    <a:lumMod val="50000"/>
                  </a:schemeClr>
                </a:solidFill>
              </a:rPr>
              <a:t>Independent Credit - Integrated</a:t>
            </a:r>
          </a:p>
          <a:p>
            <a:pPr marL="0" indent="0">
              <a:buNone/>
            </a:pPr>
            <a:endParaRPr lang="en-US" sz="3100" b="1" i="1" dirty="0">
              <a:solidFill>
                <a:schemeClr val="accent3">
                  <a:lumMod val="50000"/>
                </a:schemeClr>
              </a:solidFill>
            </a:endParaRPr>
          </a:p>
          <a:p>
            <a:pPr marL="0" indent="0">
              <a:buNone/>
            </a:pPr>
            <a:r>
              <a:rPr lang="en-US" sz="3100" dirty="0">
                <a:solidFill>
                  <a:schemeClr val="accent3">
                    <a:lumMod val="50000"/>
                  </a:schemeClr>
                </a:solidFill>
              </a:rPr>
              <a:t> </a:t>
            </a:r>
            <a:endParaRPr lang="en-US" dirty="0">
              <a:solidFill>
                <a:srgbClr val="FDBA13"/>
              </a:solidFill>
            </a:endParaRPr>
          </a:p>
        </p:txBody>
      </p:sp>
      <p:sp>
        <p:nvSpPr>
          <p:cNvPr id="5" name="Content Placeholder 2"/>
          <p:cNvSpPr txBox="1">
            <a:spLocks/>
          </p:cNvSpPr>
          <p:nvPr/>
        </p:nvSpPr>
        <p:spPr>
          <a:xfrm>
            <a:off x="5378761" y="2323652"/>
            <a:ext cx="5728417" cy="3442446"/>
          </a:xfrm>
          <a:prstGeom prst="rect">
            <a:avLst/>
          </a:prstGeom>
        </p:spPr>
        <p:txBody>
          <a:bodyPr>
            <a:normAutofit fontScale="25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20000"/>
              </a:lnSpc>
              <a:spcBef>
                <a:spcPts val="600"/>
              </a:spcBef>
            </a:pPr>
            <a:r>
              <a:rPr lang="en-US" sz="8000" dirty="0">
                <a:solidFill>
                  <a:schemeClr val="accent3">
                    <a:lumMod val="75000"/>
                  </a:schemeClr>
                </a:solidFill>
              </a:rPr>
              <a:t>1 Credit (Tuition Rate Applies) </a:t>
            </a:r>
          </a:p>
          <a:p>
            <a:pPr>
              <a:lnSpc>
                <a:spcPct val="120000"/>
              </a:lnSpc>
              <a:spcBef>
                <a:spcPts val="600"/>
              </a:spcBef>
            </a:pPr>
            <a:r>
              <a:rPr lang="en-US" sz="8000" dirty="0">
                <a:solidFill>
                  <a:schemeClr val="accent3">
                    <a:lumMod val="75000"/>
                  </a:schemeClr>
                </a:solidFill>
              </a:rPr>
              <a:t>Embedded within an anchor course</a:t>
            </a:r>
          </a:p>
          <a:p>
            <a:pPr>
              <a:lnSpc>
                <a:spcPct val="120000"/>
              </a:lnSpc>
              <a:spcBef>
                <a:spcPts val="600"/>
              </a:spcBef>
            </a:pPr>
            <a:r>
              <a:rPr lang="en-US" sz="8000" dirty="0">
                <a:solidFill>
                  <a:schemeClr val="accent3">
                    <a:lumMod val="75000"/>
                  </a:schemeClr>
                </a:solidFill>
              </a:rPr>
              <a:t>Not always career or degree related </a:t>
            </a:r>
          </a:p>
          <a:p>
            <a:pPr>
              <a:lnSpc>
                <a:spcPct val="120000"/>
              </a:lnSpc>
              <a:spcBef>
                <a:spcPts val="600"/>
              </a:spcBef>
            </a:pPr>
            <a:r>
              <a:rPr lang="en-US" sz="8000" dirty="0">
                <a:solidFill>
                  <a:schemeClr val="accent3">
                    <a:lumMod val="75000"/>
                  </a:schemeClr>
                </a:solidFill>
              </a:rPr>
              <a:t>Always connected to SLOs of the anchor course</a:t>
            </a:r>
          </a:p>
          <a:p>
            <a:pPr>
              <a:lnSpc>
                <a:spcPct val="120000"/>
              </a:lnSpc>
              <a:spcBef>
                <a:spcPts val="600"/>
              </a:spcBef>
            </a:pPr>
            <a:r>
              <a:rPr lang="en-US" sz="8000" dirty="0">
                <a:solidFill>
                  <a:schemeClr val="accent3">
                    <a:lumMod val="75000"/>
                  </a:schemeClr>
                </a:solidFill>
              </a:rPr>
              <a:t>Appears on Transcript</a:t>
            </a:r>
          </a:p>
          <a:p>
            <a:pPr>
              <a:lnSpc>
                <a:spcPct val="120000"/>
              </a:lnSpc>
              <a:spcBef>
                <a:spcPts val="600"/>
              </a:spcBef>
            </a:pPr>
            <a:r>
              <a:rPr lang="en-US" sz="8000" dirty="0">
                <a:solidFill>
                  <a:schemeClr val="accent3">
                    <a:lumMod val="75000"/>
                  </a:schemeClr>
                </a:solidFill>
              </a:rPr>
              <a:t>20-35 hours of service in one semester</a:t>
            </a:r>
          </a:p>
          <a:p>
            <a:pPr>
              <a:lnSpc>
                <a:spcPct val="120000"/>
              </a:lnSpc>
              <a:spcBef>
                <a:spcPts val="600"/>
              </a:spcBef>
            </a:pPr>
            <a:r>
              <a:rPr lang="en-US" sz="8000" dirty="0">
                <a:solidFill>
                  <a:schemeClr val="accent3">
                    <a:lumMod val="75000"/>
                  </a:schemeClr>
                </a:solidFill>
              </a:rPr>
              <a:t>Elective </a:t>
            </a:r>
          </a:p>
          <a:p>
            <a:pPr lvl="1">
              <a:lnSpc>
                <a:spcPct val="120000"/>
              </a:lnSpc>
              <a:spcBef>
                <a:spcPts val="600"/>
              </a:spcBef>
            </a:pPr>
            <a:r>
              <a:rPr lang="en-US" sz="8000" dirty="0">
                <a:solidFill>
                  <a:schemeClr val="accent3">
                    <a:lumMod val="75000"/>
                  </a:schemeClr>
                </a:solidFill>
              </a:rPr>
              <a:t>OR</a:t>
            </a:r>
          </a:p>
          <a:p>
            <a:pPr>
              <a:lnSpc>
                <a:spcPct val="120000"/>
              </a:lnSpc>
              <a:spcBef>
                <a:spcPts val="600"/>
              </a:spcBef>
            </a:pPr>
            <a:r>
              <a:rPr lang="en-US" sz="8000" dirty="0">
                <a:solidFill>
                  <a:schemeClr val="accent3">
                    <a:lumMod val="75000"/>
                  </a:schemeClr>
                </a:solidFill>
              </a:rPr>
              <a:t>May be required for specific programs</a:t>
            </a:r>
          </a:p>
          <a:p>
            <a:pPr>
              <a:lnSpc>
                <a:spcPct val="120000"/>
              </a:lnSpc>
              <a:spcBef>
                <a:spcPts val="600"/>
              </a:spcBef>
            </a:pPr>
            <a:endParaRPr lang="en-US" sz="8000" dirty="0">
              <a:solidFill>
                <a:schemeClr val="accent2">
                  <a:lumMod val="50000"/>
                </a:schemeClr>
              </a:solidFill>
            </a:endParaRPr>
          </a:p>
          <a:p>
            <a:pPr marL="0" indent="0">
              <a:lnSpc>
                <a:spcPct val="120000"/>
              </a:lnSpc>
              <a:buNone/>
            </a:pPr>
            <a:endParaRPr lang="en-US" sz="9600" b="1" dirty="0">
              <a:solidFill>
                <a:schemeClr val="accent2">
                  <a:lumMod val="50000"/>
                </a:schemeClr>
              </a:solidFill>
            </a:endParaRPr>
          </a:p>
          <a:p>
            <a:pPr marL="0" indent="0">
              <a:lnSpc>
                <a:spcPct val="120000"/>
              </a:lnSpc>
              <a:buNone/>
            </a:pPr>
            <a:r>
              <a:rPr lang="en-US" sz="9600" b="1" dirty="0">
                <a:solidFill>
                  <a:srgbClr val="FDBA13"/>
                </a:solidFill>
              </a:rPr>
              <a:t> </a:t>
            </a:r>
          </a:p>
          <a:p>
            <a:pPr marL="0" indent="0">
              <a:buNone/>
            </a:pPr>
            <a:endParaRPr lang="en-US" sz="5800" b="1" dirty="0">
              <a:solidFill>
                <a:srgbClr val="FDBA13"/>
              </a:solidFill>
            </a:endParaRPr>
          </a:p>
          <a:p>
            <a:pPr marL="0" indent="0">
              <a:buNone/>
            </a:pPr>
            <a:endParaRPr lang="en-US" b="1" i="1" dirty="0">
              <a:solidFill>
                <a:srgbClr val="FDBA13"/>
              </a:solidFill>
            </a:endParaRPr>
          </a:p>
          <a:p>
            <a:endParaRPr lang="en-US" dirty="0"/>
          </a:p>
        </p:txBody>
      </p:sp>
      <p:sp>
        <p:nvSpPr>
          <p:cNvPr id="8" name="TextBox 7"/>
          <p:cNvSpPr txBox="1"/>
          <p:nvPr/>
        </p:nvSpPr>
        <p:spPr>
          <a:xfrm>
            <a:off x="5475642" y="1777515"/>
            <a:ext cx="4685451" cy="400110"/>
          </a:xfrm>
          <a:prstGeom prst="rect">
            <a:avLst/>
          </a:prstGeom>
          <a:noFill/>
        </p:spPr>
        <p:txBody>
          <a:bodyPr wrap="square" rtlCol="0">
            <a:spAutoFit/>
          </a:bodyPr>
          <a:lstStyle/>
          <a:p>
            <a:r>
              <a:rPr lang="en-US" sz="2000" dirty="0">
                <a:solidFill>
                  <a:schemeClr val="tx1">
                    <a:lumMod val="50000"/>
                  </a:schemeClr>
                </a:solidFill>
              </a:rPr>
              <a:t>Characteristics</a:t>
            </a:r>
          </a:p>
        </p:txBody>
      </p:sp>
      <p:sp>
        <p:nvSpPr>
          <p:cNvPr id="10" name="Oval 9"/>
          <p:cNvSpPr/>
          <p:nvPr/>
        </p:nvSpPr>
        <p:spPr>
          <a:xfrm>
            <a:off x="5660918" y="3442447"/>
            <a:ext cx="5564594" cy="484094"/>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69405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6000" b="1" dirty="0">
                <a:solidFill>
                  <a:srgbClr val="FDBA13"/>
                </a:solidFill>
              </a:rPr>
            </a:br>
            <a:br>
              <a:rPr lang="en-US" dirty="0">
                <a:solidFill>
                  <a:srgbClr val="FDBA13"/>
                </a:solidFill>
              </a:rPr>
            </a:br>
            <a:r>
              <a:rPr lang="en-US" dirty="0">
                <a:solidFill>
                  <a:srgbClr val="FDBA13"/>
                </a:solidFill>
              </a:rPr>
              <a:t> </a:t>
            </a:r>
            <a:r>
              <a:rPr lang="en-US" sz="3100" dirty="0"/>
              <a:t>S</a:t>
            </a:r>
            <a:r>
              <a:rPr lang="en-US" sz="3100" dirty="0">
                <a:solidFill>
                  <a:schemeClr val="accent1">
                    <a:lumMod val="50000"/>
                  </a:schemeClr>
                </a:solidFill>
              </a:rPr>
              <a:t>ervice Learning MODE 1: Independent Credit - Linked</a:t>
            </a:r>
            <a:endParaRPr lang="en-US" sz="3100" dirty="0">
              <a:solidFill>
                <a:srgbClr val="FDBA13"/>
              </a:solidFill>
            </a:endParaRPr>
          </a:p>
        </p:txBody>
      </p:sp>
      <p:sp>
        <p:nvSpPr>
          <p:cNvPr id="3" name="Content Placeholder 2"/>
          <p:cNvSpPr>
            <a:spLocks noGrp="1"/>
          </p:cNvSpPr>
          <p:nvPr>
            <p:ph sz="half" idx="1"/>
          </p:nvPr>
        </p:nvSpPr>
        <p:spPr>
          <a:xfrm>
            <a:off x="1185745" y="1710466"/>
            <a:ext cx="4551218" cy="4461733"/>
          </a:xfrm>
          <a:prstGeom prst="rect">
            <a:avLst/>
          </a:prstGeom>
        </p:spPr>
        <p:txBody>
          <a:bodyPr>
            <a:normAutofit/>
          </a:bodyPr>
          <a:lstStyle/>
          <a:p>
            <a:pPr marL="0" indent="0">
              <a:lnSpc>
                <a:spcPct val="110000"/>
              </a:lnSpc>
              <a:buNone/>
            </a:pPr>
            <a:r>
              <a:rPr lang="en-US" sz="2800" b="1" dirty="0">
                <a:solidFill>
                  <a:schemeClr val="accent3">
                    <a:lumMod val="50000"/>
                  </a:schemeClr>
                </a:solidFill>
              </a:rPr>
              <a:t>Independent Credit  - Linked</a:t>
            </a:r>
          </a:p>
          <a:p>
            <a:pPr marL="0" indent="0">
              <a:buNone/>
            </a:pPr>
            <a:r>
              <a:rPr lang="en-US" sz="2400" dirty="0">
                <a:solidFill>
                  <a:schemeClr val="accent3">
                    <a:lumMod val="50000"/>
                  </a:schemeClr>
                </a:solidFill>
              </a:rPr>
              <a:t>Linked to specific courses</a:t>
            </a:r>
          </a:p>
          <a:p>
            <a:pPr marL="0" indent="0">
              <a:buNone/>
            </a:pPr>
            <a:r>
              <a:rPr lang="en-US" sz="2400" dirty="0">
                <a:solidFill>
                  <a:schemeClr val="accent3">
                    <a:lumMod val="50000"/>
                  </a:schemeClr>
                </a:solidFill>
              </a:rPr>
              <a:t>*Identified by faculty curriculum experts. </a:t>
            </a:r>
            <a:endParaRPr lang="en-US" sz="2400" dirty="0">
              <a:solidFill>
                <a:srgbClr val="FDBA13"/>
              </a:solidFill>
            </a:endParaRPr>
          </a:p>
        </p:txBody>
      </p:sp>
      <p:sp>
        <p:nvSpPr>
          <p:cNvPr id="4" name="Content Placeholder 3"/>
          <p:cNvSpPr>
            <a:spLocks noGrp="1"/>
          </p:cNvSpPr>
          <p:nvPr>
            <p:ph sz="half" idx="2"/>
          </p:nvPr>
        </p:nvSpPr>
        <p:spPr>
          <a:xfrm>
            <a:off x="6172200" y="1850314"/>
            <a:ext cx="4914900" cy="3894269"/>
          </a:xfrm>
        </p:spPr>
        <p:txBody>
          <a:bodyPr>
            <a:normAutofit/>
          </a:bodyPr>
          <a:lstStyle/>
          <a:p>
            <a:pPr marL="457200" lvl="1" indent="0">
              <a:buNone/>
            </a:pPr>
            <a:r>
              <a:rPr lang="en-US" sz="2000" dirty="0"/>
              <a:t>Characteristics </a:t>
            </a:r>
          </a:p>
          <a:p>
            <a:pPr lvl="1">
              <a:lnSpc>
                <a:spcPct val="100000"/>
              </a:lnSpc>
            </a:pPr>
            <a:r>
              <a:rPr lang="en-US" sz="2000" dirty="0">
                <a:solidFill>
                  <a:schemeClr val="accent3">
                    <a:lumMod val="75000"/>
                  </a:schemeClr>
                </a:solidFill>
              </a:rPr>
              <a:t>1 credit</a:t>
            </a:r>
          </a:p>
          <a:p>
            <a:pPr lvl="1">
              <a:lnSpc>
                <a:spcPct val="100000"/>
              </a:lnSpc>
            </a:pPr>
            <a:r>
              <a:rPr lang="en-US" sz="2000" dirty="0">
                <a:solidFill>
                  <a:schemeClr val="accent3">
                    <a:lumMod val="75000"/>
                  </a:schemeClr>
                </a:solidFill>
              </a:rPr>
              <a:t>20-35 contact hours</a:t>
            </a:r>
          </a:p>
          <a:p>
            <a:pPr lvl="1">
              <a:lnSpc>
                <a:spcPct val="100000"/>
              </a:lnSpc>
            </a:pPr>
            <a:r>
              <a:rPr lang="en-US" sz="2000" dirty="0">
                <a:solidFill>
                  <a:schemeClr val="accent3">
                    <a:lumMod val="75000"/>
                  </a:schemeClr>
                </a:solidFill>
              </a:rPr>
              <a:t>Included in Schedule as “Plus” or “lab”</a:t>
            </a:r>
          </a:p>
          <a:p>
            <a:pPr lvl="1">
              <a:lnSpc>
                <a:spcPct val="100000"/>
              </a:lnSpc>
            </a:pPr>
            <a:r>
              <a:rPr lang="en-US" sz="2000" dirty="0">
                <a:solidFill>
                  <a:schemeClr val="accent3">
                    <a:lumMod val="75000"/>
                  </a:schemeClr>
                </a:solidFill>
              </a:rPr>
              <a:t>Embedded in degree</a:t>
            </a:r>
          </a:p>
          <a:p>
            <a:pPr lvl="1">
              <a:lnSpc>
                <a:spcPct val="100000"/>
              </a:lnSpc>
            </a:pPr>
            <a:r>
              <a:rPr lang="en-US" sz="2000" dirty="0">
                <a:solidFill>
                  <a:schemeClr val="accent3">
                    <a:lumMod val="75000"/>
                  </a:schemeClr>
                </a:solidFill>
              </a:rPr>
              <a:t>Faculty/Department agreement on SLOs</a:t>
            </a:r>
          </a:p>
          <a:p>
            <a:pPr lvl="2">
              <a:lnSpc>
                <a:spcPct val="100000"/>
              </a:lnSpc>
            </a:pPr>
            <a:r>
              <a:rPr lang="en-US" sz="2000" dirty="0">
                <a:solidFill>
                  <a:schemeClr val="accent3">
                    <a:lumMod val="75000"/>
                  </a:schemeClr>
                </a:solidFill>
              </a:rPr>
              <a:t>Even shared assignments</a:t>
            </a:r>
            <a:endParaRPr lang="en-US" sz="2000" dirty="0"/>
          </a:p>
        </p:txBody>
      </p:sp>
      <p:sp>
        <p:nvSpPr>
          <p:cNvPr id="5" name="Content Placeholder 2"/>
          <p:cNvSpPr txBox="1">
            <a:spLocks/>
          </p:cNvSpPr>
          <p:nvPr/>
        </p:nvSpPr>
        <p:spPr>
          <a:xfrm>
            <a:off x="5460041" y="2053193"/>
            <a:ext cx="5728417" cy="3439554"/>
          </a:xfrm>
          <a:prstGeom prst="rect">
            <a:avLst/>
          </a:prstGeom>
        </p:spPr>
        <p:txBody>
          <a:bodyPr>
            <a:normAutofit fontScale="92500"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20000"/>
              </a:lnSpc>
              <a:buNone/>
            </a:pPr>
            <a:endParaRPr lang="en-US" sz="9600" b="1" dirty="0">
              <a:solidFill>
                <a:schemeClr val="accent2">
                  <a:lumMod val="50000"/>
                </a:schemeClr>
              </a:solidFill>
            </a:endParaRPr>
          </a:p>
          <a:p>
            <a:pPr marL="0" indent="0">
              <a:lnSpc>
                <a:spcPct val="120000"/>
              </a:lnSpc>
              <a:buNone/>
            </a:pPr>
            <a:r>
              <a:rPr lang="en-US" sz="9600" b="1" dirty="0">
                <a:solidFill>
                  <a:srgbClr val="FDBA13"/>
                </a:solidFill>
              </a:rPr>
              <a:t> </a:t>
            </a:r>
          </a:p>
          <a:p>
            <a:pPr marL="0" indent="0">
              <a:buNone/>
            </a:pPr>
            <a:endParaRPr lang="en-US" sz="5800" b="1" dirty="0">
              <a:solidFill>
                <a:srgbClr val="FDBA13"/>
              </a:solidFill>
            </a:endParaRPr>
          </a:p>
          <a:p>
            <a:pPr marL="0" indent="0">
              <a:buNone/>
            </a:pPr>
            <a:endParaRPr lang="en-US" b="1" i="1" dirty="0">
              <a:solidFill>
                <a:srgbClr val="FDBA13"/>
              </a:solidFill>
            </a:endParaRPr>
          </a:p>
          <a:p>
            <a:endParaRPr lang="en-US" dirty="0"/>
          </a:p>
        </p:txBody>
      </p:sp>
    </p:spTree>
    <p:extLst>
      <p:ext uri="{BB962C8B-B14F-4D97-AF65-F5344CB8AC3E}">
        <p14:creationId xmlns:p14="http://schemas.microsoft.com/office/powerpoint/2010/main" val="42009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6000" b="1" dirty="0">
                <a:solidFill>
                  <a:srgbClr val="FDBA13"/>
                </a:solidFill>
              </a:rPr>
            </a:br>
            <a:br>
              <a:rPr lang="en-US" dirty="0">
                <a:solidFill>
                  <a:srgbClr val="FDBA13"/>
                </a:solidFill>
              </a:rPr>
            </a:br>
            <a:r>
              <a:rPr lang="en-US" sz="3100" dirty="0">
                <a:solidFill>
                  <a:schemeClr val="accent1">
                    <a:lumMod val="50000"/>
                  </a:schemeClr>
                </a:solidFill>
              </a:rPr>
              <a:t>Service Learning MODE 2: Embedded </a:t>
            </a:r>
            <a:endParaRPr lang="en-US" sz="3100" dirty="0">
              <a:solidFill>
                <a:srgbClr val="FDBA13"/>
              </a:solidFill>
            </a:endParaRPr>
          </a:p>
        </p:txBody>
      </p:sp>
      <p:sp>
        <p:nvSpPr>
          <p:cNvPr id="3" name="Content Placeholder 2"/>
          <p:cNvSpPr>
            <a:spLocks noGrp="1"/>
          </p:cNvSpPr>
          <p:nvPr>
            <p:ph sz="half" idx="1"/>
          </p:nvPr>
        </p:nvSpPr>
        <p:spPr>
          <a:xfrm>
            <a:off x="1183341" y="1731981"/>
            <a:ext cx="4836459" cy="4440218"/>
          </a:xfrm>
          <a:prstGeom prst="rect">
            <a:avLst/>
          </a:prstGeom>
        </p:spPr>
        <p:txBody>
          <a:bodyPr>
            <a:normAutofit/>
          </a:bodyPr>
          <a:lstStyle/>
          <a:p>
            <a:pPr marL="0" indent="0">
              <a:buNone/>
            </a:pPr>
            <a:r>
              <a:rPr lang="en-US" sz="2800" b="1" dirty="0">
                <a:solidFill>
                  <a:schemeClr val="accent3">
                    <a:lumMod val="50000"/>
                  </a:schemeClr>
                </a:solidFill>
              </a:rPr>
              <a:t>Embedded</a:t>
            </a:r>
          </a:p>
          <a:p>
            <a:pPr marL="0" indent="0">
              <a:buNone/>
            </a:pPr>
            <a:r>
              <a:rPr lang="en-US" sz="2400" dirty="0">
                <a:solidFill>
                  <a:schemeClr val="accent3">
                    <a:lumMod val="50000"/>
                  </a:schemeClr>
                </a:solidFill>
              </a:rPr>
              <a:t>Course Requirement</a:t>
            </a:r>
          </a:p>
          <a:p>
            <a:pPr marL="0" indent="0">
              <a:buNone/>
            </a:pPr>
            <a:r>
              <a:rPr lang="en-US" sz="2400" dirty="0">
                <a:solidFill>
                  <a:schemeClr val="accent3">
                    <a:lumMod val="50000"/>
                  </a:schemeClr>
                </a:solidFill>
              </a:rPr>
              <a:t>Embedded in Curriculum</a:t>
            </a:r>
          </a:p>
          <a:p>
            <a:pPr marL="0" indent="0">
              <a:buNone/>
            </a:pPr>
            <a:endParaRPr lang="en-US" sz="3100" dirty="0">
              <a:solidFill>
                <a:schemeClr val="accent3">
                  <a:lumMod val="50000"/>
                </a:schemeClr>
              </a:solidFill>
            </a:endParaRPr>
          </a:p>
          <a:p>
            <a:pPr marL="0" indent="0">
              <a:buNone/>
            </a:pPr>
            <a:endParaRPr lang="en-US" sz="2400" dirty="0">
              <a:solidFill>
                <a:srgbClr val="FDBA13"/>
              </a:solidFill>
            </a:endParaRPr>
          </a:p>
        </p:txBody>
      </p:sp>
      <p:sp>
        <p:nvSpPr>
          <p:cNvPr id="4" name="Content Placeholder 3"/>
          <p:cNvSpPr>
            <a:spLocks noGrp="1"/>
          </p:cNvSpPr>
          <p:nvPr>
            <p:ph sz="half" idx="2"/>
          </p:nvPr>
        </p:nvSpPr>
        <p:spPr>
          <a:xfrm>
            <a:off x="5844793" y="1731981"/>
            <a:ext cx="5518673" cy="3848547"/>
          </a:xfrm>
        </p:spPr>
        <p:txBody>
          <a:bodyPr>
            <a:normAutofit/>
          </a:bodyPr>
          <a:lstStyle/>
          <a:p>
            <a:pPr marL="0" indent="0">
              <a:buNone/>
            </a:pPr>
            <a:r>
              <a:rPr lang="en-US" dirty="0"/>
              <a:t>   Characteristics </a:t>
            </a:r>
            <a:endParaRPr lang="en-US" dirty="0">
              <a:solidFill>
                <a:schemeClr val="accent3">
                  <a:lumMod val="75000"/>
                </a:schemeClr>
              </a:solidFill>
            </a:endParaRPr>
          </a:p>
          <a:p>
            <a:pPr lvl="1">
              <a:lnSpc>
                <a:spcPct val="100000"/>
              </a:lnSpc>
            </a:pPr>
            <a:r>
              <a:rPr lang="en-US" sz="2000" dirty="0">
                <a:solidFill>
                  <a:schemeClr val="accent3">
                    <a:lumMod val="75000"/>
                  </a:schemeClr>
                </a:solidFill>
              </a:rPr>
              <a:t>20-35 contact hours</a:t>
            </a:r>
          </a:p>
          <a:p>
            <a:pPr lvl="1">
              <a:lnSpc>
                <a:spcPct val="100000"/>
              </a:lnSpc>
            </a:pPr>
            <a:r>
              <a:rPr lang="en-US" sz="2000" dirty="0">
                <a:solidFill>
                  <a:schemeClr val="accent3">
                    <a:lumMod val="75000"/>
                  </a:schemeClr>
                </a:solidFill>
              </a:rPr>
              <a:t>Not transparent in schedule </a:t>
            </a:r>
          </a:p>
          <a:p>
            <a:pPr lvl="1">
              <a:lnSpc>
                <a:spcPct val="100000"/>
              </a:lnSpc>
            </a:pPr>
            <a:r>
              <a:rPr lang="en-US" sz="2000" dirty="0">
                <a:solidFill>
                  <a:schemeClr val="accent3">
                    <a:lumMod val="75000"/>
                  </a:schemeClr>
                </a:solidFill>
              </a:rPr>
              <a:t>Note in Catalog</a:t>
            </a:r>
          </a:p>
          <a:p>
            <a:pPr lvl="1">
              <a:lnSpc>
                <a:spcPct val="100000"/>
              </a:lnSpc>
            </a:pPr>
            <a:r>
              <a:rPr lang="en-US" sz="2000" dirty="0">
                <a:solidFill>
                  <a:schemeClr val="accent3">
                    <a:lumMod val="75000"/>
                  </a:schemeClr>
                </a:solidFill>
              </a:rPr>
              <a:t>Explicit in Master Syllabi</a:t>
            </a:r>
          </a:p>
          <a:p>
            <a:pPr lvl="1">
              <a:lnSpc>
                <a:spcPct val="100000"/>
              </a:lnSpc>
            </a:pPr>
            <a:r>
              <a:rPr lang="en-US" sz="2000" dirty="0">
                <a:solidFill>
                  <a:schemeClr val="accent3">
                    <a:lumMod val="75000"/>
                  </a:schemeClr>
                </a:solidFill>
              </a:rPr>
              <a:t>Faculty/Department agreement on SLOs</a:t>
            </a:r>
          </a:p>
          <a:p>
            <a:pPr lvl="1">
              <a:lnSpc>
                <a:spcPct val="100000"/>
              </a:lnSpc>
            </a:pPr>
            <a:r>
              <a:rPr lang="en-US" sz="2000" dirty="0">
                <a:solidFill>
                  <a:schemeClr val="accent3">
                    <a:lumMod val="75000"/>
                  </a:schemeClr>
                </a:solidFill>
              </a:rPr>
              <a:t>Even shared assignments</a:t>
            </a:r>
          </a:p>
          <a:p>
            <a:pPr marL="914400" lvl="2" indent="0">
              <a:buNone/>
            </a:pPr>
            <a:endParaRPr lang="en-US" sz="1600" dirty="0"/>
          </a:p>
          <a:p>
            <a:pPr lvl="1"/>
            <a:endParaRPr lang="en-US" sz="1800" dirty="0"/>
          </a:p>
          <a:p>
            <a:pPr lvl="1"/>
            <a:endParaRPr lang="en-US" sz="1800" dirty="0"/>
          </a:p>
        </p:txBody>
      </p:sp>
      <p:sp>
        <p:nvSpPr>
          <p:cNvPr id="5" name="Content Placeholder 2"/>
          <p:cNvSpPr txBox="1">
            <a:spLocks/>
          </p:cNvSpPr>
          <p:nvPr/>
        </p:nvSpPr>
        <p:spPr>
          <a:xfrm>
            <a:off x="5460041" y="2053193"/>
            <a:ext cx="5728417" cy="3439554"/>
          </a:xfrm>
          <a:prstGeom prst="rect">
            <a:avLst/>
          </a:prstGeom>
        </p:spPr>
        <p:txBody>
          <a:bodyPr>
            <a:normAutofit fontScale="92500"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20000"/>
              </a:lnSpc>
              <a:buNone/>
            </a:pPr>
            <a:endParaRPr lang="en-US" sz="9600" b="1" dirty="0">
              <a:solidFill>
                <a:schemeClr val="accent2">
                  <a:lumMod val="50000"/>
                </a:schemeClr>
              </a:solidFill>
            </a:endParaRPr>
          </a:p>
          <a:p>
            <a:pPr marL="0" indent="0">
              <a:lnSpc>
                <a:spcPct val="120000"/>
              </a:lnSpc>
              <a:buNone/>
            </a:pPr>
            <a:r>
              <a:rPr lang="en-US" sz="9600" b="1" dirty="0">
                <a:solidFill>
                  <a:srgbClr val="FDBA13"/>
                </a:solidFill>
              </a:rPr>
              <a:t> </a:t>
            </a:r>
          </a:p>
          <a:p>
            <a:pPr marL="0" indent="0">
              <a:buNone/>
            </a:pPr>
            <a:endParaRPr lang="en-US" sz="5800" b="1" dirty="0">
              <a:solidFill>
                <a:srgbClr val="FDBA13"/>
              </a:solidFill>
            </a:endParaRPr>
          </a:p>
          <a:p>
            <a:pPr marL="0" indent="0">
              <a:buNone/>
            </a:pPr>
            <a:endParaRPr lang="en-US" b="1" i="1" dirty="0">
              <a:solidFill>
                <a:srgbClr val="FDBA13"/>
              </a:solidFill>
            </a:endParaRPr>
          </a:p>
          <a:p>
            <a:endParaRPr lang="en-US" dirty="0"/>
          </a:p>
        </p:txBody>
      </p:sp>
    </p:spTree>
    <p:extLst>
      <p:ext uri="{BB962C8B-B14F-4D97-AF65-F5344CB8AC3E}">
        <p14:creationId xmlns:p14="http://schemas.microsoft.com/office/powerpoint/2010/main" val="356227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6000" b="1" dirty="0">
                <a:solidFill>
                  <a:srgbClr val="FDBA13"/>
                </a:solidFill>
              </a:rPr>
            </a:br>
            <a:br>
              <a:rPr lang="en-US" dirty="0">
                <a:solidFill>
                  <a:srgbClr val="FDBA13"/>
                </a:solidFill>
              </a:rPr>
            </a:br>
            <a:r>
              <a:rPr lang="en-US" sz="3100" dirty="0">
                <a:solidFill>
                  <a:schemeClr val="accent1">
                    <a:lumMod val="50000"/>
                  </a:schemeClr>
                </a:solidFill>
              </a:rPr>
              <a:t>Service Learning MODE 3: Unique Certificate</a:t>
            </a:r>
            <a:endParaRPr lang="en-US" sz="3100" dirty="0">
              <a:solidFill>
                <a:srgbClr val="FDBA13"/>
              </a:solidFill>
            </a:endParaRPr>
          </a:p>
        </p:txBody>
      </p:sp>
      <p:sp>
        <p:nvSpPr>
          <p:cNvPr id="3" name="Content Placeholder 2"/>
          <p:cNvSpPr>
            <a:spLocks noGrp="1"/>
          </p:cNvSpPr>
          <p:nvPr>
            <p:ph sz="half" idx="1"/>
          </p:nvPr>
        </p:nvSpPr>
        <p:spPr>
          <a:xfrm>
            <a:off x="1104900" y="1731981"/>
            <a:ext cx="4914900" cy="4440218"/>
          </a:xfrm>
          <a:prstGeom prst="rect">
            <a:avLst/>
          </a:prstGeom>
        </p:spPr>
        <p:txBody>
          <a:bodyPr>
            <a:normAutofit lnSpcReduction="10000"/>
          </a:bodyPr>
          <a:lstStyle/>
          <a:p>
            <a:pPr marL="0" indent="0">
              <a:buNone/>
            </a:pPr>
            <a:r>
              <a:rPr lang="en-US" sz="3000" b="1" dirty="0">
                <a:solidFill>
                  <a:schemeClr val="accent3">
                    <a:lumMod val="50000"/>
                  </a:schemeClr>
                </a:solidFill>
              </a:rPr>
              <a:t>Unique Certificate</a:t>
            </a:r>
          </a:p>
          <a:p>
            <a:pPr marL="0" indent="0">
              <a:buNone/>
            </a:pPr>
            <a:r>
              <a:rPr lang="en-US" sz="2600" dirty="0">
                <a:solidFill>
                  <a:schemeClr val="accent3">
                    <a:lumMod val="50000"/>
                  </a:schemeClr>
                </a:solidFill>
              </a:rPr>
              <a:t>Not linked to any specific course</a:t>
            </a:r>
          </a:p>
          <a:p>
            <a:pPr marL="0" indent="0">
              <a:buNone/>
            </a:pPr>
            <a:endParaRPr lang="en-US" sz="3100" dirty="0">
              <a:solidFill>
                <a:schemeClr val="accent3">
                  <a:lumMod val="50000"/>
                </a:schemeClr>
              </a:solidFill>
            </a:endParaRPr>
          </a:p>
        </p:txBody>
      </p:sp>
      <p:sp>
        <p:nvSpPr>
          <p:cNvPr id="4" name="Content Placeholder 3"/>
          <p:cNvSpPr>
            <a:spLocks noGrp="1"/>
          </p:cNvSpPr>
          <p:nvPr>
            <p:ph sz="half" idx="2"/>
          </p:nvPr>
        </p:nvSpPr>
        <p:spPr>
          <a:xfrm>
            <a:off x="6172200" y="2183802"/>
            <a:ext cx="4914900" cy="3988397"/>
          </a:xfrm>
        </p:spPr>
        <p:txBody>
          <a:bodyPr>
            <a:normAutofit lnSpcReduction="10000"/>
          </a:bodyPr>
          <a:lstStyle/>
          <a:p>
            <a:pPr lvl="1">
              <a:lnSpc>
                <a:spcPct val="120000"/>
              </a:lnSpc>
            </a:pPr>
            <a:r>
              <a:rPr lang="en-US" sz="2000" dirty="0">
                <a:solidFill>
                  <a:schemeClr val="accent3">
                    <a:lumMod val="75000"/>
                  </a:schemeClr>
                </a:solidFill>
              </a:rPr>
              <a:t>No tuition</a:t>
            </a:r>
          </a:p>
          <a:p>
            <a:pPr lvl="1">
              <a:lnSpc>
                <a:spcPct val="120000"/>
              </a:lnSpc>
            </a:pPr>
            <a:r>
              <a:rPr lang="en-US" sz="2000" dirty="0">
                <a:solidFill>
                  <a:schemeClr val="accent3">
                    <a:lumMod val="75000"/>
                  </a:schemeClr>
                </a:solidFill>
              </a:rPr>
              <a:t>20-35 contact hours</a:t>
            </a:r>
          </a:p>
          <a:p>
            <a:pPr lvl="1">
              <a:lnSpc>
                <a:spcPct val="120000"/>
              </a:lnSpc>
            </a:pPr>
            <a:r>
              <a:rPr lang="en-US" sz="2000" dirty="0">
                <a:solidFill>
                  <a:schemeClr val="accent3">
                    <a:lumMod val="75000"/>
                  </a:schemeClr>
                </a:solidFill>
              </a:rPr>
              <a:t>Harder to enforce for degree completion</a:t>
            </a:r>
          </a:p>
          <a:p>
            <a:pPr lvl="1">
              <a:lnSpc>
                <a:spcPct val="120000"/>
              </a:lnSpc>
            </a:pPr>
            <a:r>
              <a:rPr lang="en-US" sz="2000" dirty="0">
                <a:solidFill>
                  <a:schemeClr val="accent3">
                    <a:lumMod val="75000"/>
                  </a:schemeClr>
                </a:solidFill>
              </a:rPr>
              <a:t>Separate process, database to hold records</a:t>
            </a:r>
          </a:p>
          <a:p>
            <a:pPr lvl="1">
              <a:lnSpc>
                <a:spcPct val="120000"/>
              </a:lnSpc>
            </a:pPr>
            <a:r>
              <a:rPr lang="en-US" sz="2000" dirty="0">
                <a:solidFill>
                  <a:schemeClr val="accent3">
                    <a:lumMod val="75000"/>
                  </a:schemeClr>
                </a:solidFill>
              </a:rPr>
              <a:t>Must create unique artifact (certificate itself)</a:t>
            </a:r>
          </a:p>
          <a:p>
            <a:pPr lvl="1">
              <a:lnSpc>
                <a:spcPct val="120000"/>
              </a:lnSpc>
            </a:pPr>
            <a:r>
              <a:rPr lang="en-US" sz="2000" dirty="0">
                <a:solidFill>
                  <a:schemeClr val="accent3">
                    <a:lumMod val="75000"/>
                  </a:schemeClr>
                </a:solidFill>
              </a:rPr>
              <a:t>Staff management of processes, including vetting organizations</a:t>
            </a:r>
          </a:p>
          <a:p>
            <a:pPr marL="914400" lvl="2" indent="0">
              <a:buNone/>
            </a:pPr>
            <a:endParaRPr lang="en-US" sz="1600" dirty="0"/>
          </a:p>
          <a:p>
            <a:pPr lvl="1"/>
            <a:endParaRPr lang="en-US" sz="1800" dirty="0"/>
          </a:p>
          <a:p>
            <a:pPr lvl="1"/>
            <a:endParaRPr lang="en-US" sz="1800" dirty="0"/>
          </a:p>
        </p:txBody>
      </p:sp>
      <p:sp>
        <p:nvSpPr>
          <p:cNvPr id="5" name="Content Placeholder 2"/>
          <p:cNvSpPr txBox="1">
            <a:spLocks/>
          </p:cNvSpPr>
          <p:nvPr/>
        </p:nvSpPr>
        <p:spPr>
          <a:xfrm>
            <a:off x="5460041" y="2053193"/>
            <a:ext cx="5728417" cy="3439554"/>
          </a:xfrm>
          <a:prstGeom prst="rect">
            <a:avLst/>
          </a:prstGeom>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20000"/>
              </a:lnSpc>
              <a:buNone/>
            </a:pPr>
            <a:endParaRPr lang="en-US" sz="9600" b="1" dirty="0">
              <a:solidFill>
                <a:srgbClr val="FDBA13"/>
              </a:solidFill>
            </a:endParaRPr>
          </a:p>
          <a:p>
            <a:pPr marL="0" indent="0">
              <a:buNone/>
            </a:pPr>
            <a:endParaRPr lang="en-US" sz="5800" b="1" dirty="0">
              <a:solidFill>
                <a:srgbClr val="FDBA13"/>
              </a:solidFill>
            </a:endParaRPr>
          </a:p>
          <a:p>
            <a:pPr marL="0" indent="0">
              <a:buNone/>
            </a:pPr>
            <a:endParaRPr lang="en-US" b="1" i="1" dirty="0">
              <a:solidFill>
                <a:srgbClr val="FDBA13"/>
              </a:solidFill>
            </a:endParaRPr>
          </a:p>
          <a:p>
            <a:endParaRPr lang="en-US" dirty="0"/>
          </a:p>
        </p:txBody>
      </p:sp>
      <p:sp>
        <p:nvSpPr>
          <p:cNvPr id="6" name="TextBox 5"/>
          <p:cNvSpPr txBox="1"/>
          <p:nvPr/>
        </p:nvSpPr>
        <p:spPr>
          <a:xfrm>
            <a:off x="5852161" y="1686559"/>
            <a:ext cx="3233168" cy="400110"/>
          </a:xfrm>
          <a:prstGeom prst="rect">
            <a:avLst/>
          </a:prstGeom>
          <a:noFill/>
        </p:spPr>
        <p:txBody>
          <a:bodyPr wrap="square" rtlCol="0">
            <a:spAutoFit/>
          </a:bodyPr>
          <a:lstStyle/>
          <a:p>
            <a:pPr algn="ctr"/>
            <a:r>
              <a:rPr lang="en-US" sz="2000" dirty="0">
                <a:solidFill>
                  <a:schemeClr val="tx1">
                    <a:lumMod val="50000"/>
                  </a:schemeClr>
                </a:solidFill>
              </a:rPr>
              <a:t>Characteristics</a:t>
            </a:r>
          </a:p>
        </p:txBody>
      </p:sp>
    </p:spTree>
    <p:extLst>
      <p:ext uri="{BB962C8B-B14F-4D97-AF65-F5344CB8AC3E}">
        <p14:creationId xmlns:p14="http://schemas.microsoft.com/office/powerpoint/2010/main" val="11179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to expect</a:t>
            </a:r>
          </a:p>
        </p:txBody>
      </p:sp>
      <p:sp>
        <p:nvSpPr>
          <p:cNvPr id="9" name="Content Placeholder 8"/>
          <p:cNvSpPr>
            <a:spLocks noGrp="1"/>
          </p:cNvSpPr>
          <p:nvPr>
            <p:ph sz="half" idx="1"/>
          </p:nvPr>
        </p:nvSpPr>
        <p:spPr/>
        <p:txBody>
          <a:bodyPr>
            <a:normAutofit/>
          </a:bodyPr>
          <a:lstStyle/>
          <a:p>
            <a:pPr marL="0" indent="0">
              <a:buNone/>
            </a:pPr>
            <a:r>
              <a:rPr lang="en-US" dirty="0"/>
              <a:t>	LOGISTICS</a:t>
            </a:r>
          </a:p>
          <a:p>
            <a:r>
              <a:rPr lang="en-US" dirty="0"/>
              <a:t>Workshop runs from 1:00 p.m. to 4:00 p.m. </a:t>
            </a:r>
          </a:p>
          <a:p>
            <a:r>
              <a:rPr lang="en-US" dirty="0"/>
              <a:t>3 sections, as per NMHU questions</a:t>
            </a:r>
          </a:p>
          <a:p>
            <a:r>
              <a:rPr lang="en-US" dirty="0"/>
              <a:t>Final session ends with a Next Steps</a:t>
            </a:r>
          </a:p>
          <a:p>
            <a:r>
              <a:rPr lang="en-US" dirty="0"/>
              <a:t>Poll Everywhere App </a:t>
            </a:r>
          </a:p>
          <a:p>
            <a:pPr lvl="1"/>
            <a:r>
              <a:rPr lang="en-US" dirty="0"/>
              <a:t>Text this word: PAULASMITHHA218</a:t>
            </a:r>
          </a:p>
          <a:p>
            <a:pPr marL="457200" lvl="1" indent="0">
              <a:buNone/>
            </a:pPr>
            <a:r>
              <a:rPr lang="en-US" dirty="0"/>
              <a:t>To this phone number 22333</a:t>
            </a:r>
          </a:p>
          <a:p>
            <a:endParaRPr lang="en-US" dirty="0"/>
          </a:p>
        </p:txBody>
      </p:sp>
      <p:sp>
        <p:nvSpPr>
          <p:cNvPr id="10" name="Content Placeholder 9"/>
          <p:cNvSpPr>
            <a:spLocks noGrp="1"/>
          </p:cNvSpPr>
          <p:nvPr>
            <p:ph sz="half" idx="2"/>
          </p:nvPr>
        </p:nvSpPr>
        <p:spPr>
          <a:xfrm>
            <a:off x="7153834" y="1600200"/>
            <a:ext cx="3933265" cy="4571999"/>
          </a:xfrm>
        </p:spPr>
        <p:txBody>
          <a:bodyPr>
            <a:normAutofit/>
          </a:bodyPr>
          <a:lstStyle/>
          <a:p>
            <a:pPr marL="0" indent="0">
              <a:buNone/>
            </a:pPr>
            <a:r>
              <a:rPr lang="en-US" dirty="0"/>
              <a:t>         INTERACTIONS</a:t>
            </a:r>
          </a:p>
          <a:p>
            <a:r>
              <a:rPr lang="en-US" dirty="0"/>
              <a:t>Ask Questions!</a:t>
            </a:r>
          </a:p>
          <a:p>
            <a:r>
              <a:rPr lang="en-US" dirty="0"/>
              <a:t>Ground Rules?</a:t>
            </a:r>
          </a:p>
          <a:p>
            <a:pPr lvl="1"/>
            <a:endParaRPr lang="en-US" sz="1200" dirty="0"/>
          </a:p>
          <a:p>
            <a:pPr lvl="1"/>
            <a:r>
              <a:rPr lang="en-US" dirty="0"/>
              <a:t>Diversity</a:t>
            </a:r>
          </a:p>
          <a:p>
            <a:pPr lvl="1"/>
            <a:r>
              <a:rPr lang="en-US" dirty="0"/>
              <a:t>Leadership</a:t>
            </a:r>
          </a:p>
          <a:p>
            <a:pPr lvl="1"/>
            <a:r>
              <a:rPr lang="en-US" dirty="0"/>
              <a:t>Culturally inclusive</a:t>
            </a:r>
          </a:p>
          <a:p>
            <a:pPr lvl="1"/>
            <a:r>
              <a:rPr lang="en-US" dirty="0"/>
              <a:t>Authentic setting</a:t>
            </a:r>
          </a:p>
          <a:p>
            <a:pPr lvl="1"/>
            <a:r>
              <a:rPr lang="en-US" dirty="0"/>
              <a:t>Professionalism</a:t>
            </a:r>
          </a:p>
          <a:p>
            <a:pPr lvl="1"/>
            <a:r>
              <a:rPr lang="en-US" dirty="0"/>
              <a:t>Practice</a:t>
            </a:r>
          </a:p>
          <a:p>
            <a:pPr lvl="1"/>
            <a:r>
              <a:rPr lang="en-US" dirty="0"/>
              <a:t>Reflective practitioner</a:t>
            </a:r>
          </a:p>
          <a:p>
            <a:pPr lvl="1"/>
            <a:r>
              <a:rPr lang="en-US" dirty="0"/>
              <a:t>Knowledge</a:t>
            </a:r>
          </a:p>
          <a:p>
            <a:pPr lvl="1"/>
            <a:endParaRPr lang="en-US" dirty="0"/>
          </a:p>
        </p:txBody>
      </p:sp>
    </p:spTree>
    <p:extLst>
      <p:ext uri="{BB962C8B-B14F-4D97-AF65-F5344CB8AC3E}">
        <p14:creationId xmlns:p14="http://schemas.microsoft.com/office/powerpoint/2010/main" val="21853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231066"/>
              </p:ext>
            </p:extLst>
          </p:nvPr>
        </p:nvGraphicFramePr>
        <p:xfrm>
          <a:off x="1104900" y="1302328"/>
          <a:ext cx="9982200" cy="5172205"/>
        </p:xfrm>
        <a:graphic>
          <a:graphicData uri="http://schemas.openxmlformats.org/drawingml/2006/table">
            <a:tbl>
              <a:tblPr firstRow="1" bandRow="1">
                <a:tableStyleId>{5C22544A-7EE6-4342-B048-85BDC9FD1C3A}</a:tableStyleId>
              </a:tblPr>
              <a:tblGrid>
                <a:gridCol w="3327400">
                  <a:extLst>
                    <a:ext uri="{9D8B030D-6E8A-4147-A177-3AD203B41FA5}">
                      <a16:colId xmlns:a16="http://schemas.microsoft.com/office/drawing/2014/main" val="129166132"/>
                    </a:ext>
                  </a:extLst>
                </a:gridCol>
                <a:gridCol w="3327400">
                  <a:extLst>
                    <a:ext uri="{9D8B030D-6E8A-4147-A177-3AD203B41FA5}">
                      <a16:colId xmlns:a16="http://schemas.microsoft.com/office/drawing/2014/main" val="970443157"/>
                    </a:ext>
                  </a:extLst>
                </a:gridCol>
                <a:gridCol w="3327400">
                  <a:extLst>
                    <a:ext uri="{9D8B030D-6E8A-4147-A177-3AD203B41FA5}">
                      <a16:colId xmlns:a16="http://schemas.microsoft.com/office/drawing/2014/main" val="852967337"/>
                    </a:ext>
                  </a:extLst>
                </a:gridCol>
              </a:tblGrid>
              <a:tr h="476752">
                <a:tc>
                  <a:txBody>
                    <a:bodyPr/>
                    <a:lstStyle/>
                    <a:p>
                      <a:r>
                        <a:rPr lang="en-US" dirty="0"/>
                        <a:t>Mode</a:t>
                      </a:r>
                      <a:r>
                        <a:rPr lang="en-US" baseline="0" dirty="0"/>
                        <a:t> 1: Independent</a:t>
                      </a:r>
                      <a:endParaRPr lang="en-US" dirty="0"/>
                    </a:p>
                  </a:txBody>
                  <a:tcPr/>
                </a:tc>
                <a:tc>
                  <a:txBody>
                    <a:bodyPr/>
                    <a:lstStyle/>
                    <a:p>
                      <a:r>
                        <a:rPr lang="en-US" dirty="0"/>
                        <a:t>Mode 2: Embedded</a:t>
                      </a:r>
                    </a:p>
                  </a:txBody>
                  <a:tcPr/>
                </a:tc>
                <a:tc>
                  <a:txBody>
                    <a:bodyPr/>
                    <a:lstStyle/>
                    <a:p>
                      <a:r>
                        <a:rPr lang="en-US" dirty="0"/>
                        <a:t>Mode 3: Unique Certificate</a:t>
                      </a:r>
                    </a:p>
                  </a:txBody>
                  <a:tcPr/>
                </a:tc>
                <a:extLst>
                  <a:ext uri="{0D108BD9-81ED-4DB2-BD59-A6C34878D82A}">
                    <a16:rowId xmlns:a16="http://schemas.microsoft.com/office/drawing/2014/main" val="2376667976"/>
                  </a:ext>
                </a:extLst>
              </a:tr>
              <a:tr h="476752">
                <a:tc>
                  <a:txBody>
                    <a:bodyPr/>
                    <a:lstStyle/>
                    <a:p>
                      <a:r>
                        <a:rPr lang="en-US" dirty="0"/>
                        <a:t>Tuition</a:t>
                      </a:r>
                    </a:p>
                  </a:txBody>
                  <a:tcPr/>
                </a:tc>
                <a:tc>
                  <a:txBody>
                    <a:bodyPr/>
                    <a:lstStyle/>
                    <a:p>
                      <a:r>
                        <a:rPr lang="en-US" dirty="0"/>
                        <a:t>Tuition</a:t>
                      </a:r>
                    </a:p>
                  </a:txBody>
                  <a:tcPr/>
                </a:tc>
                <a:tc>
                  <a:txBody>
                    <a:bodyPr/>
                    <a:lstStyle/>
                    <a:p>
                      <a:r>
                        <a:rPr lang="en-US" dirty="0"/>
                        <a:t>No cost to</a:t>
                      </a:r>
                      <a:r>
                        <a:rPr lang="en-US" baseline="0" dirty="0"/>
                        <a:t> student</a:t>
                      </a:r>
                      <a:endParaRPr lang="en-US" dirty="0"/>
                    </a:p>
                  </a:txBody>
                  <a:tcPr/>
                </a:tc>
                <a:extLst>
                  <a:ext uri="{0D108BD9-81ED-4DB2-BD59-A6C34878D82A}">
                    <a16:rowId xmlns:a16="http://schemas.microsoft.com/office/drawing/2014/main" val="1439146987"/>
                  </a:ext>
                </a:extLst>
              </a:tr>
              <a:tr h="476752">
                <a:tc>
                  <a:txBody>
                    <a:bodyPr/>
                    <a:lstStyle/>
                    <a:p>
                      <a:r>
                        <a:rPr lang="en-US" dirty="0"/>
                        <a:t>Faculty Led &amp; Managed</a:t>
                      </a:r>
                    </a:p>
                  </a:txBody>
                  <a:tcPr/>
                </a:tc>
                <a:tc>
                  <a:txBody>
                    <a:bodyPr/>
                    <a:lstStyle/>
                    <a:p>
                      <a:r>
                        <a:rPr lang="en-US" dirty="0"/>
                        <a:t>Dept. Led &amp;</a:t>
                      </a:r>
                      <a:r>
                        <a:rPr lang="en-US" baseline="0" dirty="0"/>
                        <a:t> Managed</a:t>
                      </a:r>
                      <a:endParaRPr lang="en-US" dirty="0"/>
                    </a:p>
                  </a:txBody>
                  <a:tcPr/>
                </a:tc>
                <a:tc>
                  <a:txBody>
                    <a:bodyPr/>
                    <a:lstStyle/>
                    <a:p>
                      <a:r>
                        <a:rPr lang="en-US" dirty="0"/>
                        <a:t>Staff Support</a:t>
                      </a:r>
                    </a:p>
                  </a:txBody>
                  <a:tcPr/>
                </a:tc>
                <a:extLst>
                  <a:ext uri="{0D108BD9-81ED-4DB2-BD59-A6C34878D82A}">
                    <a16:rowId xmlns:a16="http://schemas.microsoft.com/office/drawing/2014/main" val="1319529654"/>
                  </a:ext>
                </a:extLst>
              </a:tr>
              <a:tr h="476752">
                <a:tc>
                  <a:txBody>
                    <a:bodyPr/>
                    <a:lstStyle/>
                    <a:p>
                      <a:r>
                        <a:rPr lang="en-US" dirty="0"/>
                        <a:t>Flexibility</a:t>
                      </a:r>
                      <a:r>
                        <a:rPr lang="en-US" baseline="0" dirty="0"/>
                        <a:t> &amp; Autonomy</a:t>
                      </a:r>
                      <a:endParaRPr lang="en-US" dirty="0"/>
                    </a:p>
                  </a:txBody>
                  <a:tcPr/>
                </a:tc>
                <a:tc>
                  <a:txBody>
                    <a:bodyPr/>
                    <a:lstStyle/>
                    <a:p>
                      <a:r>
                        <a:rPr lang="en-US" dirty="0"/>
                        <a:t>Flexibility</a:t>
                      </a:r>
                    </a:p>
                  </a:txBody>
                  <a:tcPr/>
                </a:tc>
                <a:tc>
                  <a:txBody>
                    <a:bodyPr/>
                    <a:lstStyle/>
                    <a:p>
                      <a:r>
                        <a:rPr lang="en-US" dirty="0"/>
                        <a:t>Policy</a:t>
                      </a:r>
                    </a:p>
                  </a:txBody>
                  <a:tcPr/>
                </a:tc>
                <a:extLst>
                  <a:ext uri="{0D108BD9-81ED-4DB2-BD59-A6C34878D82A}">
                    <a16:rowId xmlns:a16="http://schemas.microsoft.com/office/drawing/2014/main" val="166201691"/>
                  </a:ext>
                </a:extLst>
              </a:tr>
              <a:tr h="15780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48950676"/>
                  </a:ext>
                </a:extLst>
              </a:tr>
              <a:tr h="476752">
                <a:tc>
                  <a:txBody>
                    <a:bodyPr/>
                    <a:lstStyle/>
                    <a:p>
                      <a:r>
                        <a:rPr lang="en-US" dirty="0"/>
                        <a:t>Not</a:t>
                      </a:r>
                      <a:r>
                        <a:rPr lang="en-US" baseline="0" dirty="0"/>
                        <a:t> easily tied to degree</a:t>
                      </a:r>
                      <a:endParaRPr lang="en-US" dirty="0"/>
                    </a:p>
                  </a:txBody>
                  <a:tcPr/>
                </a:tc>
                <a:tc>
                  <a:txBody>
                    <a:bodyPr/>
                    <a:lstStyle/>
                    <a:p>
                      <a:r>
                        <a:rPr lang="en-US" dirty="0"/>
                        <a:t>Tied to degree</a:t>
                      </a:r>
                    </a:p>
                  </a:txBody>
                  <a:tcPr/>
                </a:tc>
                <a:tc>
                  <a:txBody>
                    <a:bodyPr/>
                    <a:lstStyle/>
                    <a:p>
                      <a:r>
                        <a:rPr lang="en-US" dirty="0"/>
                        <a:t>Not</a:t>
                      </a:r>
                      <a:r>
                        <a:rPr lang="en-US" baseline="0" dirty="0"/>
                        <a:t> tied to degree</a:t>
                      </a:r>
                      <a:endParaRPr lang="en-US" dirty="0"/>
                    </a:p>
                  </a:txBody>
                  <a:tcPr/>
                </a:tc>
                <a:extLst>
                  <a:ext uri="{0D108BD9-81ED-4DB2-BD59-A6C34878D82A}">
                    <a16:rowId xmlns:a16="http://schemas.microsoft.com/office/drawing/2014/main" val="559765545"/>
                  </a:ext>
                </a:extLst>
              </a:tr>
              <a:tr h="476752">
                <a:tc>
                  <a:txBody>
                    <a:bodyPr/>
                    <a:lstStyle/>
                    <a:p>
                      <a:r>
                        <a:rPr lang="en-US" dirty="0"/>
                        <a:t>Easy to transcript</a:t>
                      </a:r>
                    </a:p>
                  </a:txBody>
                  <a:tcPr/>
                </a:tc>
                <a:tc>
                  <a:txBody>
                    <a:bodyPr/>
                    <a:lstStyle/>
                    <a:p>
                      <a:r>
                        <a:rPr lang="en-US" dirty="0" err="1"/>
                        <a:t>Transcripted</a:t>
                      </a:r>
                      <a:r>
                        <a:rPr lang="en-US" dirty="0"/>
                        <a:t>, not transparent</a:t>
                      </a:r>
                    </a:p>
                  </a:txBody>
                  <a:tcPr/>
                </a:tc>
                <a:tc>
                  <a:txBody>
                    <a:bodyPr/>
                    <a:lstStyle/>
                    <a:p>
                      <a:r>
                        <a:rPr lang="en-US" dirty="0"/>
                        <a:t>Unique</a:t>
                      </a:r>
                      <a:r>
                        <a:rPr lang="en-US" baseline="0" dirty="0"/>
                        <a:t> certificate</a:t>
                      </a:r>
                      <a:endParaRPr lang="en-US" dirty="0"/>
                    </a:p>
                  </a:txBody>
                  <a:tcPr/>
                </a:tc>
                <a:extLst>
                  <a:ext uri="{0D108BD9-81ED-4DB2-BD59-A6C34878D82A}">
                    <a16:rowId xmlns:a16="http://schemas.microsoft.com/office/drawing/2014/main" val="537954717"/>
                  </a:ext>
                </a:extLst>
              </a:tr>
              <a:tr h="822888">
                <a:tc>
                  <a:txBody>
                    <a:bodyPr/>
                    <a:lstStyle/>
                    <a:p>
                      <a:r>
                        <a:rPr lang="en-US" dirty="0"/>
                        <a:t>Faculty resources needed </a:t>
                      </a:r>
                    </a:p>
                  </a:txBody>
                  <a:tcPr/>
                </a:tc>
                <a:tc>
                  <a:txBody>
                    <a:bodyPr/>
                    <a:lstStyle/>
                    <a:p>
                      <a:r>
                        <a:rPr lang="en-US" dirty="0"/>
                        <a:t>Department</a:t>
                      </a:r>
                      <a:r>
                        <a:rPr lang="en-US" baseline="0" dirty="0"/>
                        <a:t> Resources</a:t>
                      </a:r>
                      <a:endParaRPr lang="en-US" dirty="0"/>
                    </a:p>
                  </a:txBody>
                  <a:tcPr/>
                </a:tc>
                <a:tc>
                  <a:txBody>
                    <a:bodyPr/>
                    <a:lstStyle/>
                    <a:p>
                      <a:r>
                        <a:rPr lang="en-US" dirty="0"/>
                        <a:t>No</a:t>
                      </a:r>
                      <a:r>
                        <a:rPr lang="en-US" baseline="0" dirty="0"/>
                        <a:t> faculty burden, cost in staff</a:t>
                      </a:r>
                      <a:endParaRPr lang="en-US" dirty="0"/>
                    </a:p>
                  </a:txBody>
                  <a:tcPr/>
                </a:tc>
                <a:extLst>
                  <a:ext uri="{0D108BD9-81ED-4DB2-BD59-A6C34878D82A}">
                    <a16:rowId xmlns:a16="http://schemas.microsoft.com/office/drawing/2014/main" val="3627015655"/>
                  </a:ext>
                </a:extLst>
              </a:tr>
              <a:tr h="1123045">
                <a:tc>
                  <a:txBody>
                    <a:bodyPr/>
                    <a:lstStyle/>
                    <a:p>
                      <a:r>
                        <a:rPr lang="en-US" dirty="0"/>
                        <a:t>Faculty</a:t>
                      </a:r>
                      <a:r>
                        <a:rPr lang="en-US" baseline="0" dirty="0"/>
                        <a:t> responsible for vetting agencies &amp; record keeping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Department</a:t>
                      </a:r>
                      <a:r>
                        <a:rPr lang="en-US" baseline="0" dirty="0"/>
                        <a:t> responsible for vetting agencies &amp; record keeping</a:t>
                      </a:r>
                      <a:endParaRPr lang="en-US" dirty="0"/>
                    </a:p>
                  </a:txBody>
                  <a:tcPr/>
                </a:tc>
                <a:tc>
                  <a:txBody>
                    <a:bodyPr/>
                    <a:lstStyle/>
                    <a:p>
                      <a:r>
                        <a:rPr lang="en-US" dirty="0"/>
                        <a:t>Staff</a:t>
                      </a:r>
                      <a:r>
                        <a:rPr lang="en-US" baseline="0" dirty="0"/>
                        <a:t> maintain database, vet agencies</a:t>
                      </a:r>
                      <a:endParaRPr lang="en-US" dirty="0"/>
                    </a:p>
                  </a:txBody>
                  <a:tcPr/>
                </a:tc>
                <a:extLst>
                  <a:ext uri="{0D108BD9-81ED-4DB2-BD59-A6C34878D82A}">
                    <a16:rowId xmlns:a16="http://schemas.microsoft.com/office/drawing/2014/main" val="2847748450"/>
                  </a:ext>
                </a:extLst>
              </a:tr>
            </a:tbl>
          </a:graphicData>
        </a:graphic>
      </p:graphicFrame>
    </p:spTree>
    <p:extLst>
      <p:ext uri="{BB962C8B-B14F-4D97-AF65-F5344CB8AC3E}">
        <p14:creationId xmlns:p14="http://schemas.microsoft.com/office/powerpoint/2010/main" val="353642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4900" y="76200"/>
            <a:ext cx="9980682" cy="1150172"/>
          </a:xfrm>
        </p:spPr>
        <p:txBody>
          <a:bodyPr/>
          <a:lstStyle/>
          <a:p>
            <a:r>
              <a:rPr lang="en-US" dirty="0"/>
              <a:t>Reflection on Curriculum Design</a:t>
            </a:r>
          </a:p>
        </p:txBody>
      </p:sp>
      <p:sp>
        <p:nvSpPr>
          <p:cNvPr id="6" name="Content Placeholder 5"/>
          <p:cNvSpPr>
            <a:spLocks noGrp="1"/>
          </p:cNvSpPr>
          <p:nvPr>
            <p:ph idx="1"/>
          </p:nvPr>
        </p:nvSpPr>
        <p:spPr/>
        <p:txBody>
          <a:bodyPr/>
          <a:lstStyle/>
          <a:p>
            <a:pPr marL="0" indent="0">
              <a:buNone/>
            </a:pPr>
            <a:r>
              <a:rPr lang="en-US" sz="2400" b="1" dirty="0"/>
              <a:t>Poll Everywhere App</a:t>
            </a:r>
          </a:p>
          <a:p>
            <a:pPr marL="0" indent="0">
              <a:buNone/>
            </a:pPr>
            <a:endParaRPr lang="en-US" dirty="0"/>
          </a:p>
          <a:p>
            <a:pPr lvl="1">
              <a:lnSpc>
                <a:spcPct val="100000"/>
              </a:lnSpc>
            </a:pPr>
            <a:r>
              <a:rPr lang="en-US" sz="2400" dirty="0"/>
              <a:t>Text to 22333</a:t>
            </a:r>
          </a:p>
          <a:p>
            <a:pPr lvl="1">
              <a:lnSpc>
                <a:spcPct val="100000"/>
              </a:lnSpc>
            </a:pPr>
            <a:endParaRPr lang="en-US" sz="2400" dirty="0"/>
          </a:p>
          <a:p>
            <a:pPr lvl="1">
              <a:lnSpc>
                <a:spcPct val="100000"/>
              </a:lnSpc>
            </a:pPr>
            <a:r>
              <a:rPr lang="en-US" sz="2400" dirty="0"/>
              <a:t>PAULASMITHHA218 to join</a:t>
            </a:r>
          </a:p>
          <a:p>
            <a:pPr lvl="1">
              <a:lnSpc>
                <a:spcPct val="100000"/>
              </a:lnSpc>
            </a:pPr>
            <a:endParaRPr lang="en-US" sz="2400" dirty="0"/>
          </a:p>
          <a:p>
            <a:pPr lvl="1">
              <a:lnSpc>
                <a:spcPct val="100000"/>
              </a:lnSpc>
            </a:pPr>
            <a:r>
              <a:rPr lang="en-US" sz="2200" dirty="0">
                <a:hlinkClick r:id="rId2"/>
              </a:rPr>
              <a:t>https://www.polleverywhere.com/free_text_polls/t2JfOK9zNzdPxwA</a:t>
            </a:r>
            <a:endParaRPr lang="en-US" sz="2200" dirty="0"/>
          </a:p>
          <a:p>
            <a:pPr lvl="1"/>
            <a:endParaRPr lang="en-US" dirty="0"/>
          </a:p>
        </p:txBody>
      </p:sp>
    </p:spTree>
    <p:extLst>
      <p:ext uri="{BB962C8B-B14F-4D97-AF65-F5344CB8AC3E}">
        <p14:creationId xmlns:p14="http://schemas.microsoft.com/office/powerpoint/2010/main" val="10355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59316" y="1322173"/>
            <a:ext cx="6448512" cy="4180316"/>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3263900" y="1470454"/>
            <a:ext cx="5638800" cy="355874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44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Pair-Square Assessment</a:t>
            </a:r>
          </a:p>
        </p:txBody>
      </p:sp>
      <p:sp>
        <p:nvSpPr>
          <p:cNvPr id="3" name="Content Placeholder 2"/>
          <p:cNvSpPr>
            <a:spLocks noGrp="1"/>
          </p:cNvSpPr>
          <p:nvPr>
            <p:ph idx="1"/>
          </p:nvPr>
        </p:nvSpPr>
        <p:spPr>
          <a:xfrm>
            <a:off x="1104900" y="1861072"/>
            <a:ext cx="9982200" cy="4311127"/>
          </a:xfrm>
        </p:spPr>
        <p:txBody>
          <a:bodyPr/>
          <a:lstStyle/>
          <a:p>
            <a:pPr marL="0" indent="0">
              <a:buNone/>
            </a:pPr>
            <a:r>
              <a:rPr lang="en-US" sz="2400" dirty="0"/>
              <a:t>1) What are the strengths and weaknesses of each modality? </a:t>
            </a:r>
          </a:p>
          <a:p>
            <a:endParaRPr lang="en-US" dirty="0"/>
          </a:p>
        </p:txBody>
      </p:sp>
    </p:spTree>
    <p:extLst>
      <p:ext uri="{BB962C8B-B14F-4D97-AF65-F5344CB8AC3E}">
        <p14:creationId xmlns:p14="http://schemas.microsoft.com/office/powerpoint/2010/main" val="26722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lstStyle/>
          <a:p>
            <a:endParaRPr lang="en-US" dirty="0"/>
          </a:p>
          <a:p>
            <a:pPr>
              <a:lnSpc>
                <a:spcPct val="150000"/>
              </a:lnSpc>
            </a:pPr>
            <a:r>
              <a:rPr lang="en-US" dirty="0"/>
              <a:t>Instructor Ying Xu had her Composition students participate in a slogan competition for an immigration advocacy group. The students wrote “pitches” for their respective slogans, and then created tee-shirts using the winning slogan. </a:t>
            </a:r>
          </a:p>
        </p:txBody>
      </p:sp>
    </p:spTree>
    <p:extLst>
      <p:ext uri="{BB962C8B-B14F-4D97-AF65-F5344CB8AC3E}">
        <p14:creationId xmlns:p14="http://schemas.microsoft.com/office/powerpoint/2010/main" val="2424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III: </a:t>
            </a:r>
            <a:br>
              <a:rPr lang="en-US" dirty="0"/>
            </a:br>
            <a:r>
              <a:rPr lang="en-US" sz="3600" dirty="0"/>
              <a:t>NMHU Traits &amp; Assessment of service Learning</a:t>
            </a:r>
          </a:p>
        </p:txBody>
      </p:sp>
      <p:sp>
        <p:nvSpPr>
          <p:cNvPr id="3" name="Text Placeholder 2"/>
          <p:cNvSpPr>
            <a:spLocks noGrp="1"/>
          </p:cNvSpPr>
          <p:nvPr>
            <p:ph type="body" idx="1"/>
          </p:nvPr>
        </p:nvSpPr>
        <p:spPr>
          <a:xfrm>
            <a:off x="1104898" y="4718709"/>
            <a:ext cx="10071099" cy="509750"/>
          </a:xfrm>
        </p:spPr>
        <p:txBody>
          <a:bodyPr>
            <a:noAutofit/>
          </a:bodyPr>
          <a:lstStyle/>
          <a:p>
            <a:r>
              <a:rPr lang="en-US" sz="1800" dirty="0"/>
              <a:t>Service Learning Workshop</a:t>
            </a:r>
          </a:p>
          <a:p>
            <a:r>
              <a:rPr lang="en-US" sz="1800" dirty="0"/>
              <a:t>November 22, 2019</a:t>
            </a:r>
          </a:p>
        </p:txBody>
      </p:sp>
    </p:spTree>
    <p:extLst>
      <p:ext uri="{BB962C8B-B14F-4D97-AF65-F5344CB8AC3E}">
        <p14:creationId xmlns:p14="http://schemas.microsoft.com/office/powerpoint/2010/main" val="13717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New Mexico Highlands University, School of Education: Traits</a:t>
            </a:r>
          </a:p>
        </p:txBody>
      </p:sp>
      <p:sp>
        <p:nvSpPr>
          <p:cNvPr id="6" name="Text Placeholder 5"/>
          <p:cNvSpPr>
            <a:spLocks noGrp="1"/>
          </p:cNvSpPr>
          <p:nvPr>
            <p:ph type="body" sz="half" idx="2"/>
          </p:nvPr>
        </p:nvSpPr>
        <p:spPr/>
        <p:txBody>
          <a:bodyPr/>
          <a:lstStyle/>
          <a:p>
            <a:r>
              <a:rPr lang="en-US" sz="2000" dirty="0"/>
              <a:t>Diversity</a:t>
            </a:r>
          </a:p>
          <a:p>
            <a:r>
              <a:rPr lang="en-US" sz="2000" dirty="0"/>
              <a:t>Leadership</a:t>
            </a:r>
          </a:p>
          <a:p>
            <a:r>
              <a:rPr lang="en-US" sz="2000" dirty="0"/>
              <a:t>Culturally inclusive</a:t>
            </a:r>
          </a:p>
          <a:p>
            <a:r>
              <a:rPr lang="en-US" sz="2000" dirty="0"/>
              <a:t>Authentic setting</a:t>
            </a:r>
          </a:p>
          <a:p>
            <a:r>
              <a:rPr lang="en-US" sz="2000" dirty="0"/>
              <a:t>Professionalism </a:t>
            </a:r>
          </a:p>
          <a:p>
            <a:r>
              <a:rPr lang="en-US" sz="2000" dirty="0"/>
              <a:t>Practice </a:t>
            </a:r>
          </a:p>
          <a:p>
            <a:r>
              <a:rPr lang="en-US" sz="2000" dirty="0"/>
              <a:t>Reflective practitioner </a:t>
            </a:r>
          </a:p>
          <a:p>
            <a:r>
              <a:rPr lang="en-US" sz="2000" dirty="0"/>
              <a:t>Knowledge</a:t>
            </a:r>
          </a:p>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754" r="4754"/>
          <a:stretch>
            <a:fillRect/>
          </a:stretch>
        </p:blipFill>
        <p:spPr/>
      </p:pic>
    </p:spTree>
    <p:extLst>
      <p:ext uri="{BB962C8B-B14F-4D97-AF65-F5344CB8AC3E}">
        <p14:creationId xmlns:p14="http://schemas.microsoft.com/office/powerpoint/2010/main" val="17805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a:t>
            </a:r>
          </a:p>
        </p:txBody>
      </p:sp>
      <p:sp>
        <p:nvSpPr>
          <p:cNvPr id="3" name="Text Placeholder 2"/>
          <p:cNvSpPr>
            <a:spLocks noGrp="1"/>
          </p:cNvSpPr>
          <p:nvPr>
            <p:ph type="body" sz="half" idx="2"/>
          </p:nvPr>
        </p:nvSpPr>
        <p:spPr/>
        <p:txBody>
          <a:bodyPr>
            <a:normAutofit/>
          </a:bodyPr>
          <a:lstStyle/>
          <a:p>
            <a:r>
              <a:rPr lang="en-US" sz="2000" dirty="0"/>
              <a:t>Are we exposing students to diverse experiences, agencies, and populations? </a:t>
            </a:r>
          </a:p>
          <a:p>
            <a:r>
              <a:rPr lang="en-US" sz="2000" dirty="0"/>
              <a:t>Think about how we create opportunities, share, and vet agencies.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094" r="9094"/>
          <a:stretch>
            <a:fillRect/>
          </a:stretch>
        </p:blipFill>
        <p:spPr/>
      </p:pic>
    </p:spTree>
    <p:extLst>
      <p:ext uri="{BB962C8B-B14F-4D97-AF65-F5344CB8AC3E}">
        <p14:creationId xmlns:p14="http://schemas.microsoft.com/office/powerpoint/2010/main" val="22416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Text Placeholder 2"/>
          <p:cNvSpPr>
            <a:spLocks noGrp="1"/>
          </p:cNvSpPr>
          <p:nvPr>
            <p:ph type="body" sz="half" idx="2"/>
          </p:nvPr>
        </p:nvSpPr>
        <p:spPr/>
        <p:txBody>
          <a:bodyPr>
            <a:normAutofit/>
          </a:bodyPr>
          <a:lstStyle/>
          <a:p>
            <a:r>
              <a:rPr lang="en-US" sz="2000" dirty="0"/>
              <a:t>What type of “next steps” do we ask of students in their final reflection on Service Learning?</a:t>
            </a:r>
          </a:p>
          <a:p>
            <a:r>
              <a:rPr lang="en-US" sz="2000" dirty="0"/>
              <a:t>How can we use Service Learning reflections to measure leadership?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228" r="13228"/>
          <a:stretch>
            <a:fillRect/>
          </a:stretch>
        </p:blipFill>
        <p:spPr>
          <a:xfrm>
            <a:off x="4654670" y="1488988"/>
            <a:ext cx="6430912" cy="4572001"/>
          </a:xfrm>
        </p:spPr>
      </p:pic>
    </p:spTree>
    <p:extLst>
      <p:ext uri="{BB962C8B-B14F-4D97-AF65-F5344CB8AC3E}">
        <p14:creationId xmlns:p14="http://schemas.microsoft.com/office/powerpoint/2010/main" val="237133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Assessment Framework Example</a:t>
            </a:r>
            <a:r>
              <a:rPr lang="en-US" sz="2000" dirty="0"/>
              <a:t>: </a:t>
            </a:r>
            <a:br>
              <a:rPr lang="en-US" sz="2000" dirty="0"/>
            </a:br>
            <a:r>
              <a:rPr lang="en-US" sz="2000" dirty="0"/>
              <a:t>Civic Minded Graduate Domains (Hatcher&amp; </a:t>
            </a:r>
            <a:r>
              <a:rPr lang="en-US" sz="2000" dirty="0" err="1"/>
              <a:t>Studer</a:t>
            </a:r>
            <a:r>
              <a:rPr lang="en-US" sz="2000" dirty="0"/>
              <a:t>, 2015)</a:t>
            </a:r>
          </a:p>
        </p:txBody>
      </p:sp>
      <p:sp>
        <p:nvSpPr>
          <p:cNvPr id="6" name="Content Placeholder 5"/>
          <p:cNvSpPr>
            <a:spLocks noGrp="1"/>
          </p:cNvSpPr>
          <p:nvPr>
            <p:ph idx="1"/>
          </p:nvPr>
        </p:nvSpPr>
        <p:spPr/>
        <p:txBody>
          <a:bodyPr>
            <a:normAutofit fontScale="92500" lnSpcReduction="20000"/>
          </a:bodyPr>
          <a:lstStyle/>
          <a:p>
            <a:r>
              <a:rPr lang="en-US" b="1" dirty="0"/>
              <a:t>Knowledge: </a:t>
            </a:r>
            <a:r>
              <a:rPr lang="en-US" i="1" dirty="0"/>
              <a:t>Volunteer opportunities and nonprofit organizations</a:t>
            </a:r>
            <a:r>
              <a:rPr lang="en-US" dirty="0"/>
              <a:t>: understanding of ways to contribute to society, particularly through voluntary service, and including knowledge of the nonprofit sector. Academic knowledge and technical skills: understanding of how knowledge and skills in at least one discipline are relevant to addressing issues in society. </a:t>
            </a:r>
            <a:r>
              <a:rPr lang="en-US" i="1" dirty="0"/>
              <a:t>Contemporary social issues</a:t>
            </a:r>
            <a:r>
              <a:rPr lang="en-US" dirty="0"/>
              <a:t>: understanding of current events and the complexity of issues in modern society locally, nationally, or globally. </a:t>
            </a:r>
          </a:p>
          <a:p>
            <a:r>
              <a:rPr lang="en-US" b="1" dirty="0"/>
              <a:t>Skills:  </a:t>
            </a:r>
            <a:r>
              <a:rPr lang="en-US" dirty="0"/>
              <a:t> </a:t>
            </a:r>
            <a:r>
              <a:rPr lang="en-US" i="1" dirty="0"/>
              <a:t>Communication and listening</a:t>
            </a:r>
            <a:r>
              <a:rPr lang="en-US" dirty="0"/>
              <a:t>: ability to communicate (written and oral) with others, as well as listening to divergent points of view</a:t>
            </a:r>
            <a:r>
              <a:rPr lang="en-US" i="1" dirty="0"/>
              <a:t>. Diversity</a:t>
            </a:r>
            <a:r>
              <a:rPr lang="en-US" dirty="0"/>
              <a:t>: understanding the importance of, and the ability to work with, others from diverse backgrounds; also appreciation of and sensitivity to diversity in a pluralistic society. </a:t>
            </a:r>
            <a:r>
              <a:rPr lang="en-US" i="1" dirty="0"/>
              <a:t>Consensus building</a:t>
            </a:r>
            <a:r>
              <a:rPr lang="en-US" dirty="0"/>
              <a:t>: ability to work with others, including those with diverse opinions, and work across difference to come to an agreement or solve a problem</a:t>
            </a:r>
          </a:p>
          <a:p>
            <a:r>
              <a:rPr lang="en-US" b="1" dirty="0"/>
              <a:t>Dispositions: </a:t>
            </a:r>
            <a:r>
              <a:rPr lang="en-US" dirty="0"/>
              <a:t> </a:t>
            </a:r>
            <a:r>
              <a:rPr lang="en-US" i="1" dirty="0"/>
              <a:t>Valuing community engagement: </a:t>
            </a:r>
            <a:r>
              <a:rPr lang="en-US" dirty="0"/>
              <a:t>understanding the importance of serving others, and being actively involved in communities to address social issues. </a:t>
            </a:r>
            <a:r>
              <a:rPr lang="en-US" i="1" dirty="0"/>
              <a:t>Self-Efficac</a:t>
            </a:r>
            <a:r>
              <a:rPr lang="en-US" dirty="0"/>
              <a:t>y: having a desire to take personal action, with a realistic view that the action will produce the desired results. </a:t>
            </a:r>
            <a:r>
              <a:rPr lang="en-US" i="1" dirty="0"/>
              <a:t>Social trustee of knowledge</a:t>
            </a:r>
            <a:r>
              <a:rPr lang="en-US" dirty="0"/>
              <a:t>: feeling a sense of responsibility and commitment to use the knowledge gained in higher education to serve others.</a:t>
            </a:r>
          </a:p>
        </p:txBody>
      </p:sp>
    </p:spTree>
    <p:extLst>
      <p:ext uri="{BB962C8B-B14F-4D97-AF65-F5344CB8AC3E}">
        <p14:creationId xmlns:p14="http://schemas.microsoft.com/office/powerpoint/2010/main" val="13598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17685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Inclusive</a:t>
            </a:r>
          </a:p>
        </p:txBody>
      </p:sp>
      <p:sp>
        <p:nvSpPr>
          <p:cNvPr id="3" name="Text Placeholder 2"/>
          <p:cNvSpPr>
            <a:spLocks noGrp="1"/>
          </p:cNvSpPr>
          <p:nvPr>
            <p:ph type="body" sz="half" idx="2"/>
          </p:nvPr>
        </p:nvSpPr>
        <p:spPr/>
        <p:txBody>
          <a:bodyPr>
            <a:normAutofit/>
          </a:bodyPr>
          <a:lstStyle/>
          <a:p>
            <a:r>
              <a:rPr lang="en-US" sz="2000" dirty="0"/>
              <a:t>Challenge:</a:t>
            </a:r>
          </a:p>
          <a:p>
            <a:r>
              <a:rPr lang="en-US" sz="2000" dirty="0"/>
              <a:t>Think broadly about Service Learning Experiences.</a:t>
            </a:r>
          </a:p>
          <a:p>
            <a:r>
              <a:rPr lang="en-US" sz="2000" dirty="0"/>
              <a:t>* Can we consider opportunities on our campus for Service Learning?</a:t>
            </a:r>
          </a:p>
          <a:p>
            <a:r>
              <a:rPr lang="en-US" sz="2000" dirty="0"/>
              <a:t>* How do we feel about Service Learning within students’ own communities? </a:t>
            </a:r>
          </a:p>
          <a:p>
            <a:r>
              <a:rPr lang="en-US" sz="2000" dirty="0"/>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963" r="14963"/>
          <a:stretch>
            <a:fillRect/>
          </a:stretch>
        </p:blipFill>
        <p:spPr/>
      </p:pic>
    </p:spTree>
    <p:extLst>
      <p:ext uri="{BB962C8B-B14F-4D97-AF65-F5344CB8AC3E}">
        <p14:creationId xmlns:p14="http://schemas.microsoft.com/office/powerpoint/2010/main" val="41848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 Setting</a:t>
            </a:r>
          </a:p>
        </p:txBody>
      </p:sp>
      <p:sp>
        <p:nvSpPr>
          <p:cNvPr id="3" name="Text Placeholder 2"/>
          <p:cNvSpPr>
            <a:spLocks noGrp="1"/>
          </p:cNvSpPr>
          <p:nvPr>
            <p:ph type="body" sz="half" idx="2"/>
          </p:nvPr>
        </p:nvSpPr>
        <p:spPr/>
        <p:txBody>
          <a:bodyPr/>
          <a:lstStyle/>
          <a:p>
            <a:r>
              <a:rPr lang="en-US" sz="2000" dirty="0"/>
              <a:t>Service Learning meets this goal naturally. </a:t>
            </a:r>
          </a:p>
          <a:p>
            <a:r>
              <a:rPr lang="en-US" sz="2000" dirty="0"/>
              <a:t>  We got this!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4453" b="14453"/>
          <a:stretch>
            <a:fillRect/>
          </a:stretch>
        </p:blipFill>
        <p:spPr/>
      </p:pic>
    </p:spTree>
    <p:extLst>
      <p:ext uri="{BB962C8B-B14F-4D97-AF65-F5344CB8AC3E}">
        <p14:creationId xmlns:p14="http://schemas.microsoft.com/office/powerpoint/2010/main" val="25519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t>
            </a:r>
          </a:p>
        </p:txBody>
      </p:sp>
      <p:sp>
        <p:nvSpPr>
          <p:cNvPr id="3" name="Text Placeholder 2"/>
          <p:cNvSpPr>
            <a:spLocks noGrp="1"/>
          </p:cNvSpPr>
          <p:nvPr>
            <p:ph type="body" sz="half" idx="2"/>
          </p:nvPr>
        </p:nvSpPr>
        <p:spPr/>
        <p:txBody>
          <a:bodyPr/>
          <a:lstStyle/>
          <a:p>
            <a:r>
              <a:rPr lang="en-US" sz="2000" dirty="0"/>
              <a:t>What are our rubrics for this in Service Learning? </a:t>
            </a:r>
          </a:p>
          <a:p>
            <a:r>
              <a:rPr lang="en-US" sz="2000" dirty="0"/>
              <a:t>Logging time</a:t>
            </a:r>
          </a:p>
          <a:p>
            <a:r>
              <a:rPr lang="en-US" sz="2000" dirty="0"/>
              <a:t>Punctuality</a:t>
            </a:r>
          </a:p>
          <a:p>
            <a:r>
              <a:rPr lang="en-US" sz="2000" dirty="0"/>
              <a:t>Engagement</a:t>
            </a:r>
          </a:p>
          <a:p>
            <a:r>
              <a:rPr lang="en-US" sz="2000" dirty="0"/>
              <a:t>Reflections</a:t>
            </a:r>
          </a:p>
          <a:p>
            <a:r>
              <a:rPr lang="en-US" sz="2000" dirty="0"/>
              <a:t>*Student Code of Conduct*</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4453" b="14453"/>
          <a:stretch>
            <a:fillRect/>
          </a:stretch>
        </p:blipFill>
        <p:spPr/>
      </p:pic>
    </p:spTree>
    <p:extLst>
      <p:ext uri="{BB962C8B-B14F-4D97-AF65-F5344CB8AC3E}">
        <p14:creationId xmlns:p14="http://schemas.microsoft.com/office/powerpoint/2010/main" val="23173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Text Placeholder 2"/>
          <p:cNvSpPr>
            <a:spLocks noGrp="1"/>
          </p:cNvSpPr>
          <p:nvPr>
            <p:ph type="body" sz="half" idx="2"/>
          </p:nvPr>
        </p:nvSpPr>
        <p:spPr/>
        <p:txBody>
          <a:bodyPr/>
          <a:lstStyle/>
          <a:p>
            <a:r>
              <a:rPr lang="en-US" sz="2000" dirty="0"/>
              <a:t>Thinking carefully about what activities are appropriate for our courses.</a:t>
            </a:r>
          </a:p>
          <a:p>
            <a:r>
              <a:rPr lang="en-US" sz="2000" dirty="0"/>
              <a:t>   Alignment is key </a:t>
            </a:r>
          </a:p>
          <a:p>
            <a:endParaRPr lang="en-US" sz="2000" dirty="0"/>
          </a:p>
          <a:p>
            <a:r>
              <a:rPr lang="en-US" sz="2000" dirty="0"/>
              <a:t>*Shared ‘site’ for faculty exchange of ideas, information on sites, experiences. </a:t>
            </a:r>
          </a:p>
          <a:p>
            <a:endParaRPr lang="en-US" sz="2000" dirty="0"/>
          </a:p>
          <a:p>
            <a:endParaRPr lang="en-US" dirty="0"/>
          </a:p>
          <a:p>
            <a:endParaRPr lang="en-US" dirty="0"/>
          </a:p>
          <a:p>
            <a:endParaRPr lang="en-US" dirty="0"/>
          </a:p>
          <a:p>
            <a:endParaRPr lang="en-US" dirty="0"/>
          </a:p>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4453" b="14453"/>
          <a:stretch>
            <a:fillRect/>
          </a:stretch>
        </p:blipFill>
        <p:spPr>
          <a:xfrm>
            <a:off x="4654670" y="1958545"/>
            <a:ext cx="6430912" cy="4572001"/>
          </a:xfrm>
        </p:spPr>
      </p:pic>
    </p:spTree>
    <p:extLst>
      <p:ext uri="{BB962C8B-B14F-4D97-AF65-F5344CB8AC3E}">
        <p14:creationId xmlns:p14="http://schemas.microsoft.com/office/powerpoint/2010/main" val="22205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Reflective Practitioner</a:t>
            </a:r>
          </a:p>
        </p:txBody>
      </p:sp>
      <p:sp>
        <p:nvSpPr>
          <p:cNvPr id="3" name="Text Placeholder 2"/>
          <p:cNvSpPr>
            <a:spLocks noGrp="1"/>
          </p:cNvSpPr>
          <p:nvPr>
            <p:ph type="body" sz="half" idx="2"/>
          </p:nvPr>
        </p:nvSpPr>
        <p:spPr>
          <a:xfrm>
            <a:off x="1123278" y="1600199"/>
            <a:ext cx="4298576" cy="4711850"/>
          </a:xfrm>
        </p:spPr>
        <p:txBody>
          <a:bodyPr/>
          <a:lstStyle/>
          <a:p>
            <a:r>
              <a:rPr lang="en-US" sz="2000" dirty="0"/>
              <a:t>Reflection is integral to Service Learning!</a:t>
            </a:r>
          </a:p>
          <a:p>
            <a:r>
              <a:rPr lang="en-US" sz="2000" dirty="0"/>
              <a:t>-Journal</a:t>
            </a:r>
          </a:p>
          <a:p>
            <a:r>
              <a:rPr lang="en-US" sz="2000" dirty="0"/>
              <a:t>-Interview</a:t>
            </a:r>
          </a:p>
          <a:p>
            <a:r>
              <a:rPr lang="en-US" sz="2000" dirty="0"/>
              <a:t>-Response Paper</a:t>
            </a:r>
          </a:p>
          <a:p>
            <a:r>
              <a:rPr lang="en-US" sz="2000" dirty="0"/>
              <a:t>-”What I would do differently” essay</a:t>
            </a:r>
          </a:p>
          <a:p>
            <a:endParaRPr lang="en-US" dirty="0"/>
          </a:p>
        </p:txBody>
      </p:sp>
      <p:sp>
        <p:nvSpPr>
          <p:cNvPr id="6" name="Content Placeholder 5"/>
          <p:cNvSpPr>
            <a:spLocks noGrp="1"/>
          </p:cNvSpPr>
          <p:nvPr>
            <p:ph idx="1"/>
          </p:nvPr>
        </p:nvSpPr>
        <p:spPr>
          <a:xfrm>
            <a:off x="5493571" y="1568822"/>
            <a:ext cx="5819887" cy="4951208"/>
          </a:xfrm>
        </p:spPr>
        <p:txBody>
          <a:bodyPr>
            <a:normAutofit fontScale="62500" lnSpcReduction="20000"/>
          </a:bodyPr>
          <a:lstStyle/>
          <a:p>
            <a:pPr marL="0" indent="0">
              <a:buNone/>
            </a:pPr>
            <a:r>
              <a:rPr lang="en-US" sz="2300" b="1" dirty="0"/>
              <a:t>  *How did you meet the student learning outcome?</a:t>
            </a:r>
            <a:endParaRPr lang="en-US" sz="2300" dirty="0"/>
          </a:p>
          <a:p>
            <a:pPr marL="0" indent="0">
              <a:buNone/>
            </a:pPr>
            <a:r>
              <a:rPr lang="en-US" sz="2300" b="1" dirty="0"/>
              <a:t>  *What tasks did you do to meet this outcome?</a:t>
            </a:r>
            <a:endParaRPr lang="en-US" sz="2300" dirty="0"/>
          </a:p>
          <a:p>
            <a:pPr marL="0" indent="0">
              <a:buNone/>
            </a:pPr>
            <a:r>
              <a:rPr lang="en-US" sz="2300" b="1" dirty="0"/>
              <a:t>  *What is the impact of what you learned?</a:t>
            </a:r>
          </a:p>
          <a:p>
            <a:pPr>
              <a:lnSpc>
                <a:spcPct val="120000"/>
              </a:lnSpc>
              <a:spcBef>
                <a:spcPts val="600"/>
              </a:spcBef>
            </a:pPr>
            <a:r>
              <a:rPr lang="en-US" sz="2600" dirty="0"/>
              <a:t>How does your service learning experience relate to the learning objectives of the course?</a:t>
            </a:r>
          </a:p>
          <a:p>
            <a:pPr>
              <a:lnSpc>
                <a:spcPct val="120000"/>
              </a:lnSpc>
              <a:spcBef>
                <a:spcPts val="0"/>
              </a:spcBef>
            </a:pPr>
            <a:r>
              <a:rPr lang="en-US" sz="2600" dirty="0"/>
              <a:t>What did you observe?</a:t>
            </a:r>
          </a:p>
          <a:p>
            <a:pPr>
              <a:lnSpc>
                <a:spcPct val="120000"/>
              </a:lnSpc>
              <a:spcBef>
                <a:spcPts val="0"/>
              </a:spcBef>
            </a:pPr>
            <a:r>
              <a:rPr lang="en-US" sz="2600" dirty="0"/>
              <a:t>What did you learn?</a:t>
            </a:r>
          </a:p>
          <a:p>
            <a:pPr>
              <a:lnSpc>
                <a:spcPct val="120000"/>
              </a:lnSpc>
              <a:spcBef>
                <a:spcPts val="0"/>
              </a:spcBef>
            </a:pPr>
            <a:r>
              <a:rPr lang="en-US" sz="2600" dirty="0"/>
              <a:t>How has the experience affected you (how did you feel)?</a:t>
            </a:r>
          </a:p>
          <a:p>
            <a:pPr>
              <a:lnSpc>
                <a:spcPct val="120000"/>
              </a:lnSpc>
              <a:spcBef>
                <a:spcPts val="0"/>
              </a:spcBef>
            </a:pPr>
            <a:r>
              <a:rPr lang="en-US" sz="2600" dirty="0"/>
              <a:t>What has been particularly rewarding about your service?</a:t>
            </a:r>
          </a:p>
          <a:p>
            <a:pPr>
              <a:lnSpc>
                <a:spcPct val="120000"/>
              </a:lnSpc>
              <a:spcBef>
                <a:spcPts val="0"/>
              </a:spcBef>
            </a:pPr>
            <a:r>
              <a:rPr lang="en-US" sz="2600" dirty="0"/>
              <a:t>What would you change about your service learning agency site that would make it more meaningful for you or other service learning students?</a:t>
            </a:r>
          </a:p>
          <a:p>
            <a:pPr>
              <a:lnSpc>
                <a:spcPct val="120000"/>
              </a:lnSpc>
              <a:spcBef>
                <a:spcPts val="0"/>
              </a:spcBef>
            </a:pPr>
            <a:r>
              <a:rPr lang="en-US" sz="2600" dirty="0"/>
              <a:t>What have you learned about yourself?</a:t>
            </a:r>
          </a:p>
          <a:p>
            <a:pPr>
              <a:lnSpc>
                <a:spcPct val="120000"/>
              </a:lnSpc>
              <a:spcBef>
                <a:spcPts val="0"/>
              </a:spcBef>
            </a:pPr>
            <a:r>
              <a:rPr lang="en-US" sz="2600" dirty="0"/>
              <a:t>Has your service learning experience influenced your career choice in anyway?</a:t>
            </a:r>
          </a:p>
          <a:p>
            <a:pPr>
              <a:lnSpc>
                <a:spcPct val="120000"/>
              </a:lnSpc>
              <a:spcBef>
                <a:spcPts val="0"/>
              </a:spcBef>
            </a:pPr>
            <a:r>
              <a:rPr lang="en-US" sz="2600" dirty="0"/>
              <a:t>What have you learned about your community?</a:t>
            </a:r>
          </a:p>
          <a:p>
            <a:pPr>
              <a:lnSpc>
                <a:spcPct val="120000"/>
              </a:lnSpc>
              <a:spcBef>
                <a:spcPts val="0"/>
              </a:spcBef>
            </a:pPr>
            <a:r>
              <a:rPr lang="en-US" sz="2600" dirty="0"/>
              <a:t>What values, opinions, beliefs have changed?</a:t>
            </a:r>
          </a:p>
          <a:p>
            <a:pPr>
              <a:lnSpc>
                <a:spcPct val="120000"/>
              </a:lnSpc>
              <a:spcBef>
                <a:spcPts val="0"/>
              </a:spcBef>
            </a:pPr>
            <a:r>
              <a:rPr lang="en-US" sz="2600" dirty="0"/>
              <a:t>How has your willingness to help others changed?</a:t>
            </a:r>
          </a:p>
          <a:p>
            <a:endParaRPr lang="en-US" dirty="0"/>
          </a:p>
        </p:txBody>
      </p:sp>
    </p:spTree>
    <p:extLst>
      <p:ext uri="{BB962C8B-B14F-4D97-AF65-F5344CB8AC3E}">
        <p14:creationId xmlns:p14="http://schemas.microsoft.com/office/powerpoint/2010/main" val="28711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a:t>
            </a:r>
          </a:p>
        </p:txBody>
      </p:sp>
      <p:sp>
        <p:nvSpPr>
          <p:cNvPr id="3" name="Text Placeholder 2"/>
          <p:cNvSpPr>
            <a:spLocks noGrp="1"/>
          </p:cNvSpPr>
          <p:nvPr>
            <p:ph type="body" sz="half" idx="2"/>
          </p:nvPr>
        </p:nvSpPr>
        <p:spPr/>
        <p:txBody>
          <a:bodyPr>
            <a:normAutofit/>
          </a:bodyPr>
          <a:lstStyle/>
          <a:p>
            <a:r>
              <a:rPr lang="en-US" sz="2000" dirty="0"/>
              <a:t>Again, linking to Student Learning Outcomes of Course and Program.</a:t>
            </a:r>
          </a:p>
          <a:p>
            <a:endParaRPr lang="en-US" sz="2000" dirty="0"/>
          </a:p>
          <a:p>
            <a:r>
              <a:rPr lang="en-US" sz="2000" dirty="0"/>
              <a:t>“High Impact Practice” for learning.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129" r="16129"/>
          <a:stretch>
            <a:fillRect/>
          </a:stretch>
        </p:blipFill>
        <p:spPr/>
      </p:pic>
    </p:spTree>
    <p:extLst>
      <p:ext uri="{BB962C8B-B14F-4D97-AF65-F5344CB8AC3E}">
        <p14:creationId xmlns:p14="http://schemas.microsoft.com/office/powerpoint/2010/main" val="4935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Example of a Program Level Assessment:</a:t>
            </a:r>
            <a:br>
              <a:rPr lang="en-US" dirty="0"/>
            </a:br>
            <a:r>
              <a:rPr lang="en-US" sz="2400" dirty="0"/>
              <a:t>Portfolio to Assess Service Learning</a:t>
            </a:r>
          </a:p>
        </p:txBody>
      </p:sp>
      <p:sp>
        <p:nvSpPr>
          <p:cNvPr id="3" name="Content Placeholder 2"/>
          <p:cNvSpPr>
            <a:spLocks noGrp="1"/>
          </p:cNvSpPr>
          <p:nvPr>
            <p:ph idx="1"/>
          </p:nvPr>
        </p:nvSpPr>
        <p:spPr/>
        <p:txBody>
          <a:bodyPr>
            <a:normAutofit/>
          </a:bodyPr>
          <a:lstStyle/>
          <a:p>
            <a:r>
              <a:rPr lang="en-US" dirty="0">
                <a:latin typeface="+mj-lt"/>
              </a:rPr>
              <a:t>Course(s) Information</a:t>
            </a:r>
          </a:p>
          <a:p>
            <a:r>
              <a:rPr lang="en-US" dirty="0">
                <a:latin typeface="+mj-lt"/>
              </a:rPr>
              <a:t>Learning Narrative Introduction</a:t>
            </a:r>
          </a:p>
          <a:p>
            <a:r>
              <a:rPr lang="en-US" dirty="0">
                <a:latin typeface="+mj-lt"/>
              </a:rPr>
              <a:t>Learning Narrative </a:t>
            </a:r>
          </a:p>
          <a:p>
            <a:pPr lvl="1"/>
            <a:r>
              <a:rPr lang="en-US" sz="2000" dirty="0">
                <a:latin typeface="+mj-lt"/>
              </a:rPr>
              <a:t>Student Learning Outcomes (SLOs) = Section headers</a:t>
            </a:r>
          </a:p>
          <a:p>
            <a:r>
              <a:rPr lang="en-US" dirty="0">
                <a:latin typeface="+mj-lt"/>
              </a:rPr>
              <a:t>Documentation</a:t>
            </a:r>
          </a:p>
          <a:p>
            <a:pPr lvl="1"/>
            <a:r>
              <a:rPr lang="en-US" sz="2000" dirty="0">
                <a:latin typeface="+mj-lt"/>
              </a:rPr>
              <a:t>Referenced in narrative</a:t>
            </a:r>
          </a:p>
          <a:p>
            <a:pPr lvl="1"/>
            <a:r>
              <a:rPr lang="en-US" sz="2000" dirty="0">
                <a:latin typeface="+mj-lt"/>
              </a:rPr>
              <a:t>Can include: letter of verification from an expert or employer attesting to learning outcomes, PowerPoint presentations, work products (reports, spreadsheets, websites, strategic plans, etc.), audio or video recordings of the student performing specific tasks/skills</a:t>
            </a:r>
          </a:p>
          <a:p>
            <a:r>
              <a:rPr lang="en-US" dirty="0">
                <a:latin typeface="+mj-lt"/>
              </a:rPr>
              <a:t>Learning Narrative Conclusion</a:t>
            </a:r>
          </a:p>
          <a:p>
            <a:endParaRPr lang="en-US" dirty="0"/>
          </a:p>
        </p:txBody>
      </p:sp>
      <p:pic>
        <p:nvPicPr>
          <p:cNvPr id="4" name="Picture 3"/>
          <p:cNvPicPr>
            <a:picLocks noChangeAspect="1"/>
          </p:cNvPicPr>
          <p:nvPr/>
        </p:nvPicPr>
        <p:blipFill>
          <a:blip r:embed="rId2"/>
          <a:stretch>
            <a:fillRect/>
          </a:stretch>
        </p:blipFill>
        <p:spPr>
          <a:xfrm>
            <a:off x="8406472" y="1825625"/>
            <a:ext cx="2621507" cy="1743607"/>
          </a:xfrm>
          <a:prstGeom prst="rect">
            <a:avLst/>
          </a:prstGeom>
        </p:spPr>
      </p:pic>
    </p:spTree>
    <p:extLst>
      <p:ext uri="{BB962C8B-B14F-4D97-AF65-F5344CB8AC3E}">
        <p14:creationId xmlns:p14="http://schemas.microsoft.com/office/powerpoint/2010/main" val="4783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Plan: Considerations</a:t>
            </a:r>
          </a:p>
        </p:txBody>
      </p:sp>
      <p:sp>
        <p:nvSpPr>
          <p:cNvPr id="5" name="Content Placeholder 4"/>
          <p:cNvSpPr>
            <a:spLocks noGrp="1"/>
          </p:cNvSpPr>
          <p:nvPr>
            <p:ph sz="half" idx="1"/>
          </p:nvPr>
        </p:nvSpPr>
        <p:spPr/>
        <p:txBody>
          <a:bodyPr/>
          <a:lstStyle/>
          <a:p>
            <a:pPr marL="457200" lvl="1" indent="0">
              <a:buNone/>
            </a:pPr>
            <a:r>
              <a:rPr lang="en-US" sz="2400" dirty="0"/>
              <a:t>By Course</a:t>
            </a:r>
          </a:p>
          <a:p>
            <a:pPr lvl="1"/>
            <a:r>
              <a:rPr lang="en-US" sz="2000" dirty="0"/>
              <a:t>Repository: Where to keep data? IR?</a:t>
            </a:r>
          </a:p>
          <a:p>
            <a:pPr lvl="1"/>
            <a:r>
              <a:rPr lang="en-US" sz="2000" dirty="0"/>
              <a:t>Shared space for reflection on SLOs</a:t>
            </a:r>
          </a:p>
          <a:p>
            <a:pPr lvl="1"/>
            <a:r>
              <a:rPr lang="en-US" sz="2000" dirty="0"/>
              <a:t>Regular review cycle? </a:t>
            </a:r>
          </a:p>
          <a:p>
            <a:pPr lvl="1"/>
            <a:r>
              <a:rPr lang="en-US" sz="2000" dirty="0"/>
              <a:t>Feedback loops from Chairs, Deans</a:t>
            </a:r>
          </a:p>
          <a:p>
            <a:pPr lvl="1"/>
            <a:endParaRPr lang="en-US" sz="2000" dirty="0"/>
          </a:p>
        </p:txBody>
      </p:sp>
      <p:sp>
        <p:nvSpPr>
          <p:cNvPr id="6" name="Content Placeholder 5"/>
          <p:cNvSpPr>
            <a:spLocks noGrp="1"/>
          </p:cNvSpPr>
          <p:nvPr>
            <p:ph sz="half" idx="2"/>
          </p:nvPr>
        </p:nvSpPr>
        <p:spPr/>
        <p:txBody>
          <a:bodyPr/>
          <a:lstStyle/>
          <a:p>
            <a:pPr marL="457200" lvl="1" indent="0">
              <a:buNone/>
            </a:pPr>
            <a:r>
              <a:rPr lang="en-US" sz="2400" dirty="0"/>
              <a:t>Per Program</a:t>
            </a:r>
          </a:p>
          <a:p>
            <a:pPr lvl="1"/>
            <a:r>
              <a:rPr lang="en-US" sz="2000" dirty="0"/>
              <a:t>Repository</a:t>
            </a:r>
          </a:p>
          <a:p>
            <a:pPr lvl="1"/>
            <a:r>
              <a:rPr lang="en-US" sz="2000" dirty="0"/>
              <a:t>Responsibility lies with Chair? Dean?</a:t>
            </a:r>
          </a:p>
          <a:p>
            <a:pPr lvl="1"/>
            <a:r>
              <a:rPr lang="en-US" sz="2000" dirty="0"/>
              <a:t>Committee to evaluate and report</a:t>
            </a:r>
          </a:p>
          <a:p>
            <a:pPr lvl="1"/>
            <a:r>
              <a:rPr lang="en-US" sz="2000" dirty="0"/>
              <a:t>Measurement of student experience?</a:t>
            </a:r>
          </a:p>
          <a:p>
            <a:pPr lvl="2"/>
            <a:r>
              <a:rPr lang="en-US" sz="2000" dirty="0"/>
              <a:t>Qualitative (surveys, interviews)</a:t>
            </a:r>
          </a:p>
          <a:p>
            <a:pPr lvl="2"/>
            <a:r>
              <a:rPr lang="en-US" sz="2000" dirty="0"/>
              <a:t>Quantitative (retention &amp; grade data)</a:t>
            </a:r>
          </a:p>
          <a:p>
            <a:pPr lvl="1"/>
            <a:endParaRPr lang="en-US" sz="2000" dirty="0"/>
          </a:p>
        </p:txBody>
      </p:sp>
    </p:spTree>
    <p:extLst>
      <p:ext uri="{BB962C8B-B14F-4D97-AF65-F5344CB8AC3E}">
        <p14:creationId xmlns:p14="http://schemas.microsoft.com/office/powerpoint/2010/main" val="35112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Exercise: 3 Minute Paper</a:t>
            </a:r>
          </a:p>
        </p:txBody>
      </p:sp>
      <p:sp>
        <p:nvSpPr>
          <p:cNvPr id="7" name="Content Placeholder 6"/>
          <p:cNvSpPr>
            <a:spLocks noGrp="1"/>
          </p:cNvSpPr>
          <p:nvPr>
            <p:ph idx="1"/>
          </p:nvPr>
        </p:nvSpPr>
        <p:spPr/>
        <p:txBody>
          <a:bodyPr/>
          <a:lstStyle/>
          <a:p>
            <a:pPr marL="0" indent="0">
              <a:lnSpc>
                <a:spcPct val="150000"/>
              </a:lnSpc>
              <a:buNone/>
            </a:pPr>
            <a:r>
              <a:rPr lang="en-US" sz="2400" b="1" dirty="0"/>
              <a:t>What do you NOT want to happen with assessment of Service Learning? </a:t>
            </a:r>
          </a:p>
          <a:p>
            <a:pPr marL="0" indent="0">
              <a:lnSpc>
                <a:spcPct val="150000"/>
              </a:lnSpc>
              <a:buNone/>
            </a:pPr>
            <a:r>
              <a:rPr lang="en-US" sz="2400" b="1" dirty="0"/>
              <a:t> </a:t>
            </a:r>
          </a:p>
          <a:p>
            <a:pPr marL="685800">
              <a:lnSpc>
                <a:spcPct val="150000"/>
              </a:lnSpc>
              <a:spcBef>
                <a:spcPts val="600"/>
              </a:spcBef>
            </a:pPr>
            <a:r>
              <a:rPr lang="en-US" sz="2400" dirty="0"/>
              <a:t>Text to 22333</a:t>
            </a:r>
          </a:p>
          <a:p>
            <a:pPr lvl="1">
              <a:lnSpc>
                <a:spcPct val="150000"/>
              </a:lnSpc>
            </a:pPr>
            <a:r>
              <a:rPr lang="en-US" sz="2400" dirty="0"/>
              <a:t>PAULASMITHHA218</a:t>
            </a:r>
          </a:p>
          <a:p>
            <a:pPr lvl="1">
              <a:lnSpc>
                <a:spcPct val="150000"/>
              </a:lnSpc>
            </a:pPr>
            <a:r>
              <a:rPr lang="en-US" sz="2400" dirty="0"/>
              <a:t>Type in your answer</a:t>
            </a:r>
          </a:p>
        </p:txBody>
      </p:sp>
    </p:spTree>
    <p:extLst>
      <p:ext uri="{BB962C8B-B14F-4D97-AF65-F5344CB8AC3E}">
        <p14:creationId xmlns:p14="http://schemas.microsoft.com/office/powerpoint/2010/main" val="4489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112655" y="1293091"/>
            <a:ext cx="6908800" cy="4209398"/>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58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normAutofit/>
          </a:bodyPr>
          <a:lstStyle/>
          <a:p>
            <a:r>
              <a:rPr lang="en-US" dirty="0"/>
              <a:t>Part I:  </a:t>
            </a:r>
            <a:r>
              <a:rPr lang="en-US" sz="3600" dirty="0"/>
              <a:t>What are the  Benefits of Service Learning for students? </a:t>
            </a:r>
          </a:p>
        </p:txBody>
      </p:sp>
      <p:sp>
        <p:nvSpPr>
          <p:cNvPr id="7" name="Subtitle 6"/>
          <p:cNvSpPr>
            <a:spLocks noGrp="1"/>
          </p:cNvSpPr>
          <p:nvPr>
            <p:ph type="subTitle" idx="1"/>
          </p:nvPr>
        </p:nvSpPr>
        <p:spPr/>
        <p:txBody>
          <a:bodyPr>
            <a:normAutofit/>
          </a:bodyPr>
          <a:lstStyle/>
          <a:p>
            <a:r>
              <a:rPr lang="en-US" dirty="0"/>
              <a:t>  </a:t>
            </a:r>
            <a:endParaRPr lang="en-US" sz="9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
        <p:nvSpPr>
          <p:cNvPr id="3" name="TextBox 2"/>
          <p:cNvSpPr txBox="1"/>
          <p:nvPr/>
        </p:nvSpPr>
        <p:spPr>
          <a:xfrm>
            <a:off x="1039906" y="4670612"/>
            <a:ext cx="3245223" cy="646331"/>
          </a:xfrm>
          <a:prstGeom prst="rect">
            <a:avLst/>
          </a:prstGeom>
          <a:noFill/>
        </p:spPr>
        <p:txBody>
          <a:bodyPr wrap="square" rtlCol="0">
            <a:spAutoFit/>
          </a:bodyPr>
          <a:lstStyle/>
          <a:p>
            <a:r>
              <a:rPr lang="en-US" dirty="0"/>
              <a:t>Service Learning Workshop</a:t>
            </a:r>
          </a:p>
          <a:p>
            <a:r>
              <a:rPr lang="en-US" dirty="0"/>
              <a:t>November 22, 2019</a:t>
            </a:r>
          </a:p>
        </p:txBody>
      </p:sp>
    </p:spTree>
    <p:extLst>
      <p:ext uri="{BB962C8B-B14F-4D97-AF65-F5344CB8AC3E}">
        <p14:creationId xmlns:p14="http://schemas.microsoft.com/office/powerpoint/2010/main" val="328243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Decisions going Forward: Faculty Impact Framework</a:t>
            </a:r>
          </a:p>
        </p:txBody>
      </p:sp>
      <p:sp>
        <p:nvSpPr>
          <p:cNvPr id="3" name="Text Placeholder 2"/>
          <p:cNvSpPr>
            <a:spLocks noGrp="1"/>
          </p:cNvSpPr>
          <p:nvPr>
            <p:ph type="body" sz="half" idx="2"/>
          </p:nvPr>
        </p:nvSpPr>
        <p:spPr/>
        <p:txBody>
          <a:bodyPr>
            <a:normAutofit/>
          </a:bodyPr>
          <a:lstStyle/>
          <a:p>
            <a:r>
              <a:rPr lang="en-US" sz="2000" dirty="0"/>
              <a:t>Curriculum choice (See Next Steps)</a:t>
            </a:r>
          </a:p>
          <a:p>
            <a:r>
              <a:rPr lang="en-US" sz="2000" dirty="0"/>
              <a:t>Faculty Checklist: How to?</a:t>
            </a:r>
          </a:p>
          <a:p>
            <a:r>
              <a:rPr lang="en-US" sz="2000" dirty="0"/>
              <a:t>Advocate or Liaison</a:t>
            </a:r>
          </a:p>
          <a:p>
            <a:r>
              <a:rPr lang="en-US" sz="2000" dirty="0"/>
              <a:t>Vetting agencies, feedback</a:t>
            </a:r>
          </a:p>
          <a:p>
            <a:r>
              <a:rPr lang="en-US" sz="2000" dirty="0"/>
              <a:t>Review process for feedback, quality control</a:t>
            </a:r>
          </a:p>
          <a:p>
            <a:r>
              <a:rPr lang="en-US" sz="2000" dirty="0"/>
              <a:t>Form completion</a:t>
            </a:r>
          </a:p>
          <a:p>
            <a:r>
              <a:rPr lang="en-US" sz="2000" dirty="0"/>
              <a:t>Record Retention</a:t>
            </a:r>
          </a:p>
          <a:p>
            <a:r>
              <a:rPr lang="en-US" sz="2000" dirty="0"/>
              <a:t>Trouble-shooting</a:t>
            </a:r>
          </a:p>
          <a:p>
            <a:r>
              <a:rPr lang="en-US" sz="2000" dirty="0"/>
              <a:t>Staff support</a:t>
            </a:r>
          </a:p>
          <a:p>
            <a:r>
              <a:rPr lang="en-US" sz="2000" dirty="0"/>
              <a:t>Registration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2193674"/>
            <a:ext cx="5445125" cy="3385052"/>
          </a:xfrm>
        </p:spPr>
      </p:pic>
    </p:spTree>
    <p:extLst>
      <p:ext uri="{BB962C8B-B14F-4D97-AF65-F5344CB8AC3E}">
        <p14:creationId xmlns:p14="http://schemas.microsoft.com/office/powerpoint/2010/main" val="40661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Decisions going Forward: Student Impact Framework</a:t>
            </a:r>
          </a:p>
        </p:txBody>
      </p:sp>
      <p:sp>
        <p:nvSpPr>
          <p:cNvPr id="6" name="Text Placeholder 5"/>
          <p:cNvSpPr>
            <a:spLocks noGrp="1"/>
          </p:cNvSpPr>
          <p:nvPr>
            <p:ph type="body" sz="half" idx="2"/>
          </p:nvPr>
        </p:nvSpPr>
        <p:spPr/>
        <p:txBody>
          <a:bodyPr/>
          <a:lstStyle/>
          <a:p>
            <a:r>
              <a:rPr lang="en-US" dirty="0"/>
              <a:t>Agency selection (degree of choice)</a:t>
            </a:r>
          </a:p>
          <a:p>
            <a:r>
              <a:rPr lang="en-US" dirty="0"/>
              <a:t>Forms (logs)</a:t>
            </a:r>
          </a:p>
          <a:p>
            <a:r>
              <a:rPr lang="en-US" dirty="0"/>
              <a:t>Fees</a:t>
            </a:r>
          </a:p>
          <a:p>
            <a:r>
              <a:rPr lang="en-US" dirty="0"/>
              <a:t>Checklist for students: How to?</a:t>
            </a:r>
          </a:p>
          <a:p>
            <a:r>
              <a:rPr lang="en-US" dirty="0"/>
              <a:t>Student Conduct &amp; Student Protections</a:t>
            </a:r>
          </a:p>
          <a:p>
            <a:endParaRPr lang="en-US" dirty="0"/>
          </a:p>
          <a:p>
            <a:endParaRPr lang="en-US" dirty="0"/>
          </a:p>
          <a:p>
            <a:endParaRPr lang="en-US" dirty="0"/>
          </a:p>
          <a:p>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975" y="2193674"/>
            <a:ext cx="5445125" cy="3385052"/>
          </a:xfrm>
        </p:spPr>
      </p:pic>
    </p:spTree>
    <p:extLst>
      <p:ext uri="{BB962C8B-B14F-4D97-AF65-F5344CB8AC3E}">
        <p14:creationId xmlns:p14="http://schemas.microsoft.com/office/powerpoint/2010/main" val="22317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for this Team: Service Learning Action Plan</a:t>
            </a:r>
          </a:p>
        </p:txBody>
      </p:sp>
      <p:sp>
        <p:nvSpPr>
          <p:cNvPr id="3" name="Content Placeholder 2"/>
          <p:cNvSpPr>
            <a:spLocks noGrp="1"/>
          </p:cNvSpPr>
          <p:nvPr>
            <p:ph idx="1"/>
          </p:nvPr>
        </p:nvSpPr>
        <p:spPr>
          <a:xfrm>
            <a:off x="1104899" y="1600200"/>
            <a:ext cx="10147599" cy="4572000"/>
          </a:xfrm>
        </p:spPr>
        <p:txBody>
          <a:bodyPr/>
          <a:lstStyle/>
          <a:p>
            <a:pPr marL="0" indent="0">
              <a:buNone/>
            </a:pPr>
            <a:r>
              <a:rPr lang="en-US" dirty="0"/>
              <a:t>1) Consensus point:  Concise definitions of Work Education Experience?</a:t>
            </a:r>
          </a:p>
          <a:p>
            <a:pPr marL="0" indent="-457200">
              <a:buNone/>
            </a:pPr>
            <a:r>
              <a:rPr lang="en-US" dirty="0"/>
              <a:t>2) Decision point: Which type of curricular offering Service Learning will be at NMHU?</a:t>
            </a:r>
          </a:p>
          <a:p>
            <a:pPr marL="0" indent="0">
              <a:buNone/>
            </a:pPr>
            <a:r>
              <a:rPr lang="en-US" dirty="0"/>
              <a:t>3) Decision point:  Assessment methodology? </a:t>
            </a:r>
          </a:p>
          <a:p>
            <a:pPr marL="0" indent="0">
              <a:buNone/>
            </a:pPr>
            <a:r>
              <a:rPr lang="en-US" dirty="0"/>
              <a:t>4) Decision point: Would we have a committee (or Chairs) to review projects against our Traits?</a:t>
            </a:r>
          </a:p>
          <a:p>
            <a:pPr marL="0" indent="0">
              <a:buNone/>
            </a:pPr>
            <a:r>
              <a:rPr lang="en-US" dirty="0"/>
              <a:t>5) Consensus point: What are our feedback loops? </a:t>
            </a:r>
          </a:p>
          <a:p>
            <a:pPr marL="0" indent="0">
              <a:buNone/>
            </a:pPr>
            <a:endParaRPr lang="en-US" dirty="0"/>
          </a:p>
          <a:p>
            <a:pPr marL="0" indent="0">
              <a:buNone/>
            </a:pPr>
            <a:r>
              <a:rPr lang="en-US" sz="1800" dirty="0"/>
              <a:t> </a:t>
            </a:r>
          </a:p>
        </p:txBody>
      </p:sp>
    </p:spTree>
    <p:extLst>
      <p:ext uri="{BB962C8B-B14F-4D97-AF65-F5344CB8AC3E}">
        <p14:creationId xmlns:p14="http://schemas.microsoft.com/office/powerpoint/2010/main" val="1960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Final Q &amp; A</a:t>
            </a:r>
          </a:p>
        </p:txBody>
      </p:sp>
      <p:sp>
        <p:nvSpPr>
          <p:cNvPr id="3" name="Subtitle 2"/>
          <p:cNvSpPr>
            <a:spLocks noGrp="1"/>
          </p:cNvSpPr>
          <p:nvPr>
            <p:ph type="subTitle" idx="1"/>
          </p:nvPr>
        </p:nvSpPr>
        <p:spPr/>
        <p:txBody>
          <a:bodyPr>
            <a:normAutofit/>
          </a:bodyPr>
          <a:lstStyle/>
          <a:p>
            <a:r>
              <a:rPr lang="en-US" sz="2000" dirty="0"/>
              <a:t>What do we need to move forward? </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2FAA-2491-4D80-8576-4F1797B8A59E}"/>
              </a:ext>
            </a:extLst>
          </p:cNvPr>
          <p:cNvSpPr>
            <a:spLocks noGrp="1"/>
          </p:cNvSpPr>
          <p:nvPr>
            <p:ph type="title"/>
          </p:nvPr>
        </p:nvSpPr>
        <p:spPr/>
        <p:txBody>
          <a:bodyPr/>
          <a:lstStyle/>
          <a:p>
            <a:r>
              <a:rPr lang="en-US" dirty="0"/>
              <a:t>A Quick Test</a:t>
            </a:r>
          </a:p>
        </p:txBody>
      </p:sp>
      <p:sp>
        <p:nvSpPr>
          <p:cNvPr id="3" name="Content Placeholder 2">
            <a:extLst>
              <a:ext uri="{FF2B5EF4-FFF2-40B4-BE49-F238E27FC236}">
                <a16:creationId xmlns:a16="http://schemas.microsoft.com/office/drawing/2014/main" id="{671795CB-C60C-43EC-9447-1E845857CB45}"/>
              </a:ext>
            </a:extLst>
          </p:cNvPr>
          <p:cNvSpPr>
            <a:spLocks noGrp="1"/>
          </p:cNvSpPr>
          <p:nvPr>
            <p:ph idx="1"/>
          </p:nvPr>
        </p:nvSpPr>
        <p:spPr/>
        <p:txBody>
          <a:bodyPr/>
          <a:lstStyle/>
          <a:p>
            <a:r>
              <a:rPr lang="en-US" dirty="0"/>
              <a:t>Socrative.com</a:t>
            </a:r>
          </a:p>
          <a:p>
            <a:r>
              <a:rPr lang="en-US" dirty="0"/>
              <a:t>PAULA 1027</a:t>
            </a:r>
          </a:p>
        </p:txBody>
      </p:sp>
    </p:spTree>
    <p:extLst>
      <p:ext uri="{BB962C8B-B14F-4D97-AF65-F5344CB8AC3E}">
        <p14:creationId xmlns:p14="http://schemas.microsoft.com/office/powerpoint/2010/main" val="29235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a:bodyPr>
          <a:lstStyle/>
          <a:p>
            <a:r>
              <a:rPr lang="en-US" sz="900" dirty="0"/>
              <a:t>AACU “High Impact Practices” </a:t>
            </a:r>
            <a:r>
              <a:rPr lang="en-US" sz="900" dirty="0">
                <a:hlinkClick r:id="rId2"/>
              </a:rPr>
              <a:t>www.aacu.org</a:t>
            </a:r>
            <a:r>
              <a:rPr lang="en-US" sz="900" dirty="0"/>
              <a:t>’</a:t>
            </a:r>
          </a:p>
          <a:p>
            <a:r>
              <a:rPr lang="en-US" sz="900" dirty="0"/>
              <a:t>Al </a:t>
            </a:r>
            <a:r>
              <a:rPr lang="en-US" sz="900" dirty="0" err="1"/>
              <a:t>Barwani</a:t>
            </a:r>
            <a:r>
              <a:rPr lang="en-US" sz="900" dirty="0"/>
              <a:t>, T., Al-</a:t>
            </a:r>
            <a:r>
              <a:rPr lang="en-US" sz="900" dirty="0" err="1"/>
              <a:t>Mekhlafi</a:t>
            </a:r>
            <a:r>
              <a:rPr lang="en-US" sz="900" dirty="0"/>
              <a:t>, A., &amp; </a:t>
            </a:r>
            <a:r>
              <a:rPr lang="en-US" sz="900" dirty="0" err="1"/>
              <a:t>Nagaratnam</a:t>
            </a:r>
            <a:r>
              <a:rPr lang="en-US" sz="900" dirty="0"/>
              <a:t>, R. P., (2013). Service-learning might be the key: Learning from the challenges and implementation strategies in EFL teacher education in Oman. </a:t>
            </a:r>
            <a:r>
              <a:rPr lang="en-US" sz="900" i="1" dirty="0"/>
              <a:t>International Journal of Instruction, 6</a:t>
            </a:r>
            <a:r>
              <a:rPr lang="en-US" sz="900" dirty="0"/>
              <a:t>(2). pp.109-130.</a:t>
            </a:r>
          </a:p>
          <a:p>
            <a:r>
              <a:rPr lang="en-US" sz="900" dirty="0"/>
              <a:t>Campus Compact, (2014). Educating communities: building communities. Retrieved from </a:t>
            </a:r>
            <a:r>
              <a:rPr lang="en-US" sz="900" dirty="0">
                <a:hlinkClick r:id="rId3"/>
              </a:rPr>
              <a:t>www.compact.org</a:t>
            </a:r>
            <a:endParaRPr lang="en-US" sz="900" dirty="0"/>
          </a:p>
          <a:p>
            <a:r>
              <a:rPr lang="en-US" sz="900" dirty="0" err="1"/>
              <a:t>Dunkel</a:t>
            </a:r>
            <a:r>
              <a:rPr lang="en-US" sz="900" dirty="0"/>
              <a:t>, F.V., Shams, A. N., &amp; George, C.M. (2011). Expansive collaboration: A model for transformed classrooms, community-based research, and </a:t>
            </a:r>
            <a:r>
              <a:rPr lang="en-US" sz="900" dirty="0" err="1"/>
              <a:t>serviçe</a:t>
            </a:r>
            <a:r>
              <a:rPr lang="en-US" sz="900" dirty="0"/>
              <a:t>-learning, </a:t>
            </a:r>
            <a:r>
              <a:rPr lang="en-US" sz="900" i="1" dirty="0"/>
              <a:t>NACTA Journal</a:t>
            </a:r>
            <a:r>
              <a:rPr lang="en-US" sz="900" dirty="0"/>
              <a:t>, p. 65-75.</a:t>
            </a:r>
          </a:p>
          <a:p>
            <a:r>
              <a:rPr lang="en-US" sz="900" dirty="0" err="1"/>
              <a:t>Eyler</a:t>
            </a:r>
            <a:r>
              <a:rPr lang="en-US" sz="900" dirty="0"/>
              <a:t>, J. “Reflection: Linking Service and Learning—Linking Students and Communities,” Journal of Social Issues, Vol. 58, No. 3 2002, pp. 517-534. </a:t>
            </a:r>
          </a:p>
          <a:p>
            <a:r>
              <a:rPr lang="en-US" sz="900" dirty="0"/>
              <a:t>Felton, P, Clayton, P. “Service Learning”, in New Directions for Teaching and Learning, no. 128 Winter, 2011. Wiley online. </a:t>
            </a:r>
          </a:p>
          <a:p>
            <a:r>
              <a:rPr lang="en-US" sz="900" dirty="0"/>
              <a:t>Hatcher, J., </a:t>
            </a:r>
            <a:r>
              <a:rPr lang="en-US" sz="900" dirty="0" err="1"/>
              <a:t>Studer</a:t>
            </a:r>
            <a:r>
              <a:rPr lang="en-US" sz="900" dirty="0"/>
              <a:t>, M. “Service Learning and Philanthropy”, Implications for Course Design”, Theory into Practice, 54: 11-19, 2015. Ohio State University.</a:t>
            </a:r>
          </a:p>
          <a:p>
            <a:r>
              <a:rPr lang="en-US" sz="900" dirty="0" err="1"/>
              <a:t>Hemer</a:t>
            </a:r>
            <a:r>
              <a:rPr lang="en-US" sz="900" dirty="0"/>
              <a:t>, K., R. Reason &amp; R. Ryder. “Factors Shaping Student Perceptions of Campus Climate for Civic Learning and Engagement”; (2019) Innovation in Research &amp; Education. </a:t>
            </a:r>
          </a:p>
          <a:p>
            <a:r>
              <a:rPr lang="en-US" sz="900" dirty="0"/>
              <a:t>Scott, K., &amp; Graham, J. (2015). Service-learning. </a:t>
            </a:r>
            <a:r>
              <a:rPr lang="en-US" sz="900" i="1" dirty="0"/>
              <a:t>Journal of Experiential Education,</a:t>
            </a:r>
            <a:r>
              <a:rPr lang="en-US" sz="900" dirty="0"/>
              <a:t> </a:t>
            </a:r>
            <a:r>
              <a:rPr lang="en-US" sz="900" i="1" dirty="0"/>
              <a:t>38</a:t>
            </a:r>
            <a:r>
              <a:rPr lang="en-US" sz="900" dirty="0"/>
              <a:t>(4).</a:t>
            </a:r>
          </a:p>
          <a:p>
            <a:r>
              <a:rPr lang="en-US" sz="900" dirty="0"/>
              <a:t>Shaw, S. (2013). </a:t>
            </a:r>
            <a:r>
              <a:rPr lang="en-US" sz="900" i="1" dirty="0"/>
              <a:t>Service learning in interpreter education : Strategies for extending student involvement in the deaf community</a:t>
            </a:r>
            <a:r>
              <a:rPr lang="en-US" sz="900" dirty="0"/>
              <a:t>. Washington, D.C.: Gallaudet University Press. (2013). Retrieved November 18, 2019</a:t>
            </a:r>
          </a:p>
          <a:p>
            <a:pPr marL="0" indent="0">
              <a:buNone/>
            </a:pPr>
            <a:endParaRPr lang="en-US" dirty="0"/>
          </a:p>
          <a:p>
            <a:endParaRPr lang="en-US" dirty="0"/>
          </a:p>
        </p:txBody>
      </p:sp>
    </p:spTree>
    <p:extLst>
      <p:ext uri="{BB962C8B-B14F-4D97-AF65-F5344CB8AC3E}">
        <p14:creationId xmlns:p14="http://schemas.microsoft.com/office/powerpoint/2010/main" val="28771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D0DD-A49C-485E-9757-BEC5F4B0C998}"/>
              </a:ext>
            </a:extLst>
          </p:cNvPr>
          <p:cNvSpPr>
            <a:spLocks noGrp="1"/>
          </p:cNvSpPr>
          <p:nvPr>
            <p:ph type="title"/>
          </p:nvPr>
        </p:nvSpPr>
        <p:spPr/>
        <p:txBody>
          <a:bodyPr/>
          <a:lstStyle/>
          <a:p>
            <a:r>
              <a:rPr lang="en-US" dirty="0"/>
              <a:t>Contact me</a:t>
            </a:r>
          </a:p>
        </p:txBody>
      </p:sp>
      <p:sp>
        <p:nvSpPr>
          <p:cNvPr id="3" name="Content Placeholder 2">
            <a:extLst>
              <a:ext uri="{FF2B5EF4-FFF2-40B4-BE49-F238E27FC236}">
                <a16:creationId xmlns:a16="http://schemas.microsoft.com/office/drawing/2014/main" id="{49B8C2A7-BD2D-431C-B647-42454E8EE836}"/>
              </a:ext>
            </a:extLst>
          </p:cNvPr>
          <p:cNvSpPr>
            <a:spLocks noGrp="1"/>
          </p:cNvSpPr>
          <p:nvPr>
            <p:ph idx="1"/>
          </p:nvPr>
        </p:nvSpPr>
        <p:spPr/>
        <p:txBody>
          <a:bodyPr/>
          <a:lstStyle/>
          <a:p>
            <a:r>
              <a:rPr lang="en-US" dirty="0"/>
              <a:t>PaulaSmithHawkinsPhD.com </a:t>
            </a:r>
          </a:p>
          <a:p>
            <a:endParaRPr lang="en-US" dirty="0"/>
          </a:p>
        </p:txBody>
      </p:sp>
      <p:pic>
        <p:nvPicPr>
          <p:cNvPr id="5" name="Picture 4">
            <a:extLst>
              <a:ext uri="{FF2B5EF4-FFF2-40B4-BE49-F238E27FC236}">
                <a16:creationId xmlns:a16="http://schemas.microsoft.com/office/drawing/2014/main" id="{27E37FD3-ABBA-4A94-987A-1A7E20481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216" y="2258568"/>
            <a:ext cx="4163568" cy="2340864"/>
          </a:xfrm>
          <a:prstGeom prst="rect">
            <a:avLst/>
          </a:prstGeom>
        </p:spPr>
      </p:pic>
    </p:spTree>
    <p:extLst>
      <p:ext uri="{BB962C8B-B14F-4D97-AF65-F5344CB8AC3E}">
        <p14:creationId xmlns:p14="http://schemas.microsoft.com/office/powerpoint/2010/main" val="17364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Service Learning for Students</a:t>
            </a:r>
          </a:p>
        </p:txBody>
      </p:sp>
      <p:sp>
        <p:nvSpPr>
          <p:cNvPr id="3" name="Content Placeholder 2"/>
          <p:cNvSpPr>
            <a:spLocks noGrp="1"/>
          </p:cNvSpPr>
          <p:nvPr>
            <p:ph sz="half" idx="1"/>
          </p:nvPr>
        </p:nvSpPr>
        <p:spPr>
          <a:xfrm>
            <a:off x="1095935" y="1600200"/>
            <a:ext cx="4914900" cy="4571999"/>
          </a:xfrm>
        </p:spPr>
        <p:txBody>
          <a:bodyPr/>
          <a:lstStyle/>
          <a:p>
            <a:pPr marL="457200" lvl="1" indent="0">
              <a:buNone/>
            </a:pPr>
            <a:r>
              <a:rPr lang="en-US" sz="2400" dirty="0"/>
              <a:t>Direct</a:t>
            </a:r>
          </a:p>
          <a:p>
            <a:pPr lvl="1"/>
            <a:r>
              <a:rPr lang="en-US" sz="2000" dirty="0"/>
              <a:t>Engage community</a:t>
            </a:r>
          </a:p>
          <a:p>
            <a:pPr lvl="1"/>
            <a:r>
              <a:rPr lang="en-US" sz="2000" dirty="0"/>
              <a:t>Different mechanisms for learning </a:t>
            </a:r>
          </a:p>
          <a:p>
            <a:pPr lvl="1"/>
            <a:r>
              <a:rPr lang="en-US" sz="2000" dirty="0"/>
              <a:t>Hands-on</a:t>
            </a:r>
          </a:p>
          <a:p>
            <a:pPr lvl="1"/>
            <a:r>
              <a:rPr lang="en-US" sz="2000" dirty="0"/>
              <a:t>Reflective</a:t>
            </a:r>
          </a:p>
          <a:p>
            <a:pPr lvl="1"/>
            <a:r>
              <a:rPr lang="en-US" sz="2000" dirty="0"/>
              <a:t>Life skills</a:t>
            </a:r>
          </a:p>
          <a:p>
            <a:pPr lvl="1"/>
            <a:r>
              <a:rPr lang="en-US" sz="2000" dirty="0"/>
              <a:t>Enhance resume’</a:t>
            </a:r>
          </a:p>
          <a:p>
            <a:pPr lvl="1"/>
            <a:endParaRPr lang="en-US" dirty="0"/>
          </a:p>
        </p:txBody>
      </p:sp>
      <p:sp>
        <p:nvSpPr>
          <p:cNvPr id="4" name="Content Placeholder 3"/>
          <p:cNvSpPr>
            <a:spLocks noGrp="1"/>
          </p:cNvSpPr>
          <p:nvPr>
            <p:ph sz="half" idx="2"/>
          </p:nvPr>
        </p:nvSpPr>
        <p:spPr/>
        <p:txBody>
          <a:bodyPr/>
          <a:lstStyle/>
          <a:p>
            <a:pPr marL="457200" lvl="1" indent="0">
              <a:buNone/>
            </a:pPr>
            <a:r>
              <a:rPr lang="en-US" sz="2400" dirty="0"/>
              <a:t>Indirect</a:t>
            </a:r>
          </a:p>
          <a:p>
            <a:pPr lvl="1"/>
            <a:r>
              <a:rPr lang="en-US" sz="2000" dirty="0"/>
              <a:t>NM HED State goals</a:t>
            </a:r>
          </a:p>
          <a:p>
            <a:pPr lvl="1"/>
            <a:r>
              <a:rPr lang="en-US" sz="2000" dirty="0"/>
              <a:t>Link NMHU students to Workforce</a:t>
            </a:r>
          </a:p>
          <a:p>
            <a:pPr lvl="1"/>
            <a:r>
              <a:rPr lang="en-US" sz="2000" dirty="0"/>
              <a:t>Retention Strategy</a:t>
            </a:r>
          </a:p>
          <a:p>
            <a:pPr lvl="1"/>
            <a:endParaRPr lang="en-US" sz="1800" dirty="0"/>
          </a:p>
          <a:p>
            <a:pPr marL="457200" lvl="1" indent="0">
              <a:buNone/>
            </a:pPr>
            <a:endParaRPr lang="en-US" dirty="0"/>
          </a:p>
          <a:p>
            <a:pPr lvl="1"/>
            <a:endParaRPr lang="en-US" dirty="0"/>
          </a:p>
        </p:txBody>
      </p:sp>
    </p:spTree>
    <p:extLst>
      <p:ext uri="{BB962C8B-B14F-4D97-AF65-F5344CB8AC3E}">
        <p14:creationId xmlns:p14="http://schemas.microsoft.com/office/powerpoint/2010/main" val="1256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Experiential Learning: The Research</a:t>
            </a:r>
          </a:p>
        </p:txBody>
      </p:sp>
      <p:sp>
        <p:nvSpPr>
          <p:cNvPr id="3" name="Content Placeholder 2"/>
          <p:cNvSpPr>
            <a:spLocks noGrp="1"/>
          </p:cNvSpPr>
          <p:nvPr>
            <p:ph sz="half" idx="1"/>
          </p:nvPr>
        </p:nvSpPr>
        <p:spPr>
          <a:xfrm>
            <a:off x="1104900" y="1600200"/>
            <a:ext cx="4318747" cy="4571999"/>
          </a:xfrm>
        </p:spPr>
        <p:txBody>
          <a:bodyPr>
            <a:normAutofit lnSpcReduction="10000"/>
          </a:bodyPr>
          <a:lstStyle/>
          <a:p>
            <a:pPr marL="0" indent="0">
              <a:buNone/>
            </a:pPr>
            <a:r>
              <a:rPr lang="en-US" dirty="0"/>
              <a:t>American Association of Colleges &amp; Universities: </a:t>
            </a:r>
          </a:p>
          <a:p>
            <a:pPr marL="0" indent="0">
              <a:buNone/>
            </a:pPr>
            <a:r>
              <a:rPr lang="en-US" dirty="0"/>
              <a:t>*“High Impact Practices”</a:t>
            </a:r>
          </a:p>
          <a:p>
            <a:pPr marL="0" indent="0">
              <a:buNone/>
            </a:pPr>
            <a:r>
              <a:rPr lang="en-US" dirty="0"/>
              <a:t>*HIP “Institute” </a:t>
            </a:r>
          </a:p>
          <a:p>
            <a:pPr marL="0" indent="0">
              <a:buNone/>
            </a:pPr>
            <a:endParaRPr lang="en-US" dirty="0"/>
          </a:p>
        </p:txBody>
      </p:sp>
      <p:sp>
        <p:nvSpPr>
          <p:cNvPr id="4" name="Content Placeholder 3"/>
          <p:cNvSpPr>
            <a:spLocks noGrp="1"/>
          </p:cNvSpPr>
          <p:nvPr>
            <p:ph sz="half" idx="2"/>
          </p:nvPr>
        </p:nvSpPr>
        <p:spPr>
          <a:xfrm>
            <a:off x="5280213" y="1600200"/>
            <a:ext cx="5805369" cy="4571999"/>
          </a:xfrm>
        </p:spPr>
        <p:txBody>
          <a:bodyPr>
            <a:normAutofit lnSpcReduction="10000"/>
          </a:bodyPr>
          <a:lstStyle/>
          <a:p>
            <a:pPr marL="457200" lvl="1" indent="0">
              <a:buNone/>
            </a:pPr>
            <a:r>
              <a:rPr lang="en-US" sz="2000" b="1" i="1" dirty="0"/>
              <a:t>Service Learning, Community-Based Learning </a:t>
            </a:r>
          </a:p>
          <a:p>
            <a:pPr marL="457200" lvl="1" indent="0">
              <a:spcBef>
                <a:spcPts val="0"/>
              </a:spcBef>
              <a:buNone/>
            </a:pPr>
            <a:br>
              <a:rPr lang="en-US" i="1" dirty="0"/>
            </a:br>
            <a:r>
              <a:rPr lang="en-US" sz="1800" i="1" dirty="0"/>
              <a:t>In these programs, field-based “experiential learning” with community partners is an instructional strategy—and often a required part of the course.</a:t>
            </a:r>
          </a:p>
          <a:p>
            <a:pPr marL="457200" lvl="1" indent="0">
              <a:buNone/>
            </a:pPr>
            <a:r>
              <a:rPr lang="en-US" sz="1800" i="1" dirty="0"/>
              <a:t>The idea is to give students direct experience with issues they are studying in the curriculum and with ongoing efforts to analyze and solve problems in the community.</a:t>
            </a:r>
          </a:p>
          <a:p>
            <a:pPr marL="457200" lvl="1" indent="0">
              <a:buNone/>
            </a:pPr>
            <a:r>
              <a:rPr lang="en-US" sz="1800" i="1" dirty="0"/>
              <a:t>A key element in these programs is the opportunity students have to both apply what they are learning in real-world settings and reflect in a classroom setting on their service experiences. </a:t>
            </a:r>
          </a:p>
          <a:p>
            <a:pPr marL="457200" lvl="1" indent="0">
              <a:buNone/>
            </a:pPr>
            <a:r>
              <a:rPr lang="en-US" sz="1800" i="1" dirty="0"/>
              <a:t>These programs model the idea that giving something back to the community is an important college outcome, and that working with community partners is good preparation for citizenship, work, and life</a:t>
            </a:r>
            <a:r>
              <a:rPr lang="en-US" sz="1800" dirty="0"/>
              <a:t>. (AACU.org)</a:t>
            </a:r>
          </a:p>
        </p:txBody>
      </p:sp>
    </p:spTree>
    <p:extLst>
      <p:ext uri="{BB962C8B-B14F-4D97-AF65-F5344CB8AC3E}">
        <p14:creationId xmlns:p14="http://schemas.microsoft.com/office/powerpoint/2010/main" val="39307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Experiential Learning Theory Made Simple</a:t>
            </a:r>
          </a:p>
        </p:txBody>
      </p:sp>
      <p:pic>
        <p:nvPicPr>
          <p:cNvPr id="6" name="Online Media 5" title="Experiential Learning: How We All Learn Naturally">
            <a:hlinkClick r:id="" action="ppaction://media"/>
            <a:extLst>
              <a:ext uri="{FF2B5EF4-FFF2-40B4-BE49-F238E27FC236}">
                <a16:creationId xmlns:a16="http://schemas.microsoft.com/office/drawing/2014/main" id="{BC645115-555B-4AED-BA2E-9FED2628FB13}"/>
              </a:ext>
            </a:extLst>
          </p:cNvPr>
          <p:cNvPicPr>
            <a:picLocks noGrp="1" noRot="1" noChangeAspect="1"/>
          </p:cNvPicPr>
          <p:nvPr>
            <p:ph idx="1"/>
            <a:videoFile r:link="rId1"/>
          </p:nvPr>
        </p:nvPicPr>
        <p:blipFill>
          <a:blip r:embed="rId3"/>
          <a:stretch>
            <a:fillRect/>
          </a:stretch>
        </p:blipFill>
        <p:spPr>
          <a:xfrm>
            <a:off x="2823191" y="1638762"/>
            <a:ext cx="5777884" cy="4333413"/>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241353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60790"/>
            <a:ext cx="9980682" cy="854824"/>
          </a:xfrm>
        </p:spPr>
        <p:txBody>
          <a:bodyPr/>
          <a:lstStyle/>
          <a:p>
            <a:r>
              <a:rPr lang="en-US" dirty="0"/>
              <a:t>Kolb’s Model of Experiential Learning</a:t>
            </a:r>
          </a:p>
        </p:txBody>
      </p:sp>
      <p:sp>
        <p:nvSpPr>
          <p:cNvPr id="5" name="Rectangle 4"/>
          <p:cNvSpPr/>
          <p:nvPr/>
        </p:nvSpPr>
        <p:spPr>
          <a:xfrm>
            <a:off x="8073252" y="3263144"/>
            <a:ext cx="3249172" cy="14791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Reflective Observation</a:t>
            </a:r>
          </a:p>
          <a:p>
            <a:pPr algn="ctr"/>
            <a:r>
              <a:rPr lang="en-US" sz="1200" dirty="0"/>
              <a:t>What did you notice and observe about the experience? </a:t>
            </a:r>
          </a:p>
          <a:p>
            <a:pPr algn="ctr"/>
            <a:r>
              <a:rPr lang="en-US" sz="1200" u="sng" dirty="0"/>
              <a:t>Common verbs</a:t>
            </a:r>
            <a:r>
              <a:rPr lang="en-US" sz="1200" dirty="0"/>
              <a:t>: observed, watched, noticed, saw thought, discovered</a:t>
            </a:r>
          </a:p>
        </p:txBody>
      </p:sp>
      <p:sp>
        <p:nvSpPr>
          <p:cNvPr id="6" name="Rectangle 5"/>
          <p:cNvSpPr/>
          <p:nvPr/>
        </p:nvSpPr>
        <p:spPr>
          <a:xfrm>
            <a:off x="4378868" y="5002307"/>
            <a:ext cx="3268026" cy="14433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Abstract Conceptualization</a:t>
            </a:r>
          </a:p>
          <a:p>
            <a:pPr algn="ctr"/>
            <a:r>
              <a:rPr lang="en-US" sz="1100" dirty="0"/>
              <a:t>What rules, theories, and concepts apply to this situation?</a:t>
            </a:r>
          </a:p>
          <a:p>
            <a:pPr algn="ctr"/>
            <a:r>
              <a:rPr lang="en-US" sz="1100" dirty="0"/>
              <a:t> </a:t>
            </a:r>
            <a:r>
              <a:rPr lang="en-US" sz="1100" u="sng" dirty="0"/>
              <a:t>Common verbs</a:t>
            </a:r>
            <a:r>
              <a:rPr lang="en-US" sz="1100" dirty="0"/>
              <a:t>: concluded, theorized, found, realized, deduced, learned</a:t>
            </a:r>
          </a:p>
        </p:txBody>
      </p:sp>
      <p:sp>
        <p:nvSpPr>
          <p:cNvPr id="7" name="Rectangle 6"/>
          <p:cNvSpPr/>
          <p:nvPr/>
        </p:nvSpPr>
        <p:spPr>
          <a:xfrm>
            <a:off x="744071" y="3294144"/>
            <a:ext cx="3218330" cy="14392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Active Experimentation</a:t>
            </a:r>
          </a:p>
          <a:p>
            <a:pPr algn="ctr"/>
            <a:r>
              <a:rPr lang="en-US" sz="1200" dirty="0"/>
              <a:t>What happened as a result of your experience, reflection, and learning? </a:t>
            </a:r>
          </a:p>
          <a:p>
            <a:pPr algn="ctr"/>
            <a:r>
              <a:rPr lang="en-US" sz="1200" dirty="0"/>
              <a:t>How did you apply your learning to future situations? </a:t>
            </a:r>
          </a:p>
          <a:p>
            <a:pPr algn="ctr"/>
            <a:r>
              <a:rPr lang="en-US" sz="1200" u="sng" dirty="0"/>
              <a:t>Common verbs</a:t>
            </a:r>
            <a:r>
              <a:rPr lang="en-US" sz="1200" dirty="0"/>
              <a:t>: used, updated, applied, tried, implemented, changed</a:t>
            </a:r>
          </a:p>
        </p:txBody>
      </p:sp>
      <p:sp>
        <p:nvSpPr>
          <p:cNvPr id="8" name="Rectangle 7"/>
          <p:cNvSpPr/>
          <p:nvPr/>
        </p:nvSpPr>
        <p:spPr>
          <a:xfrm>
            <a:off x="4378868" y="1603203"/>
            <a:ext cx="3268026" cy="14441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Concrete Experience</a:t>
            </a:r>
          </a:p>
          <a:p>
            <a:pPr algn="ctr"/>
            <a:r>
              <a:rPr lang="en-US" sz="1200" dirty="0"/>
              <a:t>Describe your experience.</a:t>
            </a:r>
          </a:p>
          <a:p>
            <a:pPr algn="ctr"/>
            <a:r>
              <a:rPr lang="en-US" sz="1200" dirty="0"/>
              <a:t> What did you do? What actions did you take? </a:t>
            </a:r>
          </a:p>
          <a:p>
            <a:pPr algn="ctr"/>
            <a:r>
              <a:rPr lang="en-US" sz="1200" u="sng" dirty="0"/>
              <a:t>Common verbs</a:t>
            </a:r>
            <a:r>
              <a:rPr lang="en-US" sz="1200" dirty="0"/>
              <a:t>: worked, created, prepared, implemented, conducted, produced</a:t>
            </a:r>
          </a:p>
        </p:txBody>
      </p:sp>
      <p:sp>
        <p:nvSpPr>
          <p:cNvPr id="12" name="Bent Arrow 11"/>
          <p:cNvSpPr/>
          <p:nvPr/>
        </p:nvSpPr>
        <p:spPr>
          <a:xfrm>
            <a:off x="2113894" y="1954306"/>
            <a:ext cx="2264973" cy="1302081"/>
          </a:xfrm>
          <a:prstGeom prst="bentArrow">
            <a:avLst>
              <a:gd name="adj1" fmla="val 33203"/>
              <a:gd name="adj2" fmla="val 27466"/>
              <a:gd name="adj3" fmla="val 38464"/>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4" name="Bent Arrow 13"/>
          <p:cNvSpPr/>
          <p:nvPr/>
        </p:nvSpPr>
        <p:spPr>
          <a:xfrm rot="5400000">
            <a:off x="8279942" y="1473662"/>
            <a:ext cx="1149677" cy="2415774"/>
          </a:xfrm>
          <a:prstGeom prst="bentArrow">
            <a:avLst>
              <a:gd name="adj1" fmla="val 37760"/>
              <a:gd name="adj2" fmla="val 32322"/>
              <a:gd name="adj3" fmla="val 34026"/>
              <a:gd name="adj4" fmla="val 4296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rot="16200000">
            <a:off x="2598278" y="4163011"/>
            <a:ext cx="1172480" cy="2388703"/>
          </a:xfrm>
          <a:prstGeom prst="bentArrow">
            <a:avLst>
              <a:gd name="adj1" fmla="val 37760"/>
              <a:gd name="adj2" fmla="val 30817"/>
              <a:gd name="adj3" fmla="val 37035"/>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rot="10800000">
            <a:off x="7695459" y="4771122"/>
            <a:ext cx="2318641" cy="1333843"/>
          </a:xfrm>
          <a:prstGeom prst="bentArrow">
            <a:avLst>
              <a:gd name="adj1" fmla="val 35630"/>
              <a:gd name="adj2" fmla="val 28269"/>
              <a:gd name="adj3" fmla="val 39067"/>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603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4873beb7-5857-4685-be1f-d57550cc96c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2059</TotalTime>
  <Words>2509</Words>
  <Application>Microsoft Office PowerPoint</Application>
  <PresentationFormat>Widescreen</PresentationFormat>
  <Paragraphs>437</Paragraphs>
  <Slides>56</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Euphemia</vt:lpstr>
      <vt:lpstr>Plantagenet Cherokee</vt:lpstr>
      <vt:lpstr>Wingdings</vt:lpstr>
      <vt:lpstr>Academic Literature 16x9</vt:lpstr>
      <vt:lpstr>Service Learning</vt:lpstr>
      <vt:lpstr>Our Workshop</vt:lpstr>
      <vt:lpstr>What to expect</vt:lpstr>
      <vt:lpstr>Introductions</vt:lpstr>
      <vt:lpstr>Part I:  What are the  Benefits of Service Learning for students? </vt:lpstr>
      <vt:lpstr>Benefits of Service Learning for Students</vt:lpstr>
      <vt:lpstr>Experiential Learning: The Research</vt:lpstr>
      <vt:lpstr>Experiential Learning Theory Made Simple</vt:lpstr>
      <vt:lpstr>Kolb’s Model of Experiential Learning</vt:lpstr>
      <vt:lpstr>Work Education Experience</vt:lpstr>
      <vt:lpstr>Baseline Definition of Work Education Experience</vt:lpstr>
      <vt:lpstr>PowerPoint Presentation</vt:lpstr>
      <vt:lpstr>Starting Points: Basic Definitions of Service Learning  </vt:lpstr>
      <vt:lpstr>Furco defines Service Learning (1996)</vt:lpstr>
      <vt:lpstr>Who Benefits and What is the Focus of Service Learning </vt:lpstr>
      <vt:lpstr>Types of Service Learning</vt:lpstr>
      <vt:lpstr>Student Learning Outcomes are the Key to Successful Service Learning</vt:lpstr>
      <vt:lpstr>SLO Charting</vt:lpstr>
      <vt:lpstr>Exercise</vt:lpstr>
      <vt:lpstr>Reflection:  “Word Cloud” Exercise</vt:lpstr>
      <vt:lpstr>PowerPoint Presentation</vt:lpstr>
      <vt:lpstr>Self-Assessment  </vt:lpstr>
      <vt:lpstr>Brief Break?</vt:lpstr>
      <vt:lpstr>Part II: Service learning course components</vt:lpstr>
      <vt:lpstr>Different Ways to Offer Service Learning: Modes 1, 2, &amp; 3</vt:lpstr>
      <vt:lpstr>    Service Learning MODE 1: Independent Credit - Integrated</vt:lpstr>
      <vt:lpstr>   Service Learning MODE 1: Independent Credit - Linked</vt:lpstr>
      <vt:lpstr>  Service Learning MODE 2: Embedded </vt:lpstr>
      <vt:lpstr>  Service Learning MODE 3: Unique Certificate</vt:lpstr>
      <vt:lpstr>Overview</vt:lpstr>
      <vt:lpstr>Reflection on Curriculum Design</vt:lpstr>
      <vt:lpstr>PowerPoint Presentation</vt:lpstr>
      <vt:lpstr>Think Pair-Square Assessment</vt:lpstr>
      <vt:lpstr>Break?</vt:lpstr>
      <vt:lpstr>Part III:  NMHU Traits &amp; Assessment of service Learning</vt:lpstr>
      <vt:lpstr>New Mexico Highlands University, School of Education: Traits</vt:lpstr>
      <vt:lpstr>Diversity</vt:lpstr>
      <vt:lpstr>Leadership</vt:lpstr>
      <vt:lpstr>Assessment Framework Example:  Civic Minded Graduate Domains (Hatcher&amp; Studer, 2015)</vt:lpstr>
      <vt:lpstr>Culturally Inclusive</vt:lpstr>
      <vt:lpstr>Authentic Setting</vt:lpstr>
      <vt:lpstr>Professionalism </vt:lpstr>
      <vt:lpstr>Practice</vt:lpstr>
      <vt:lpstr>Reflective Practitioner</vt:lpstr>
      <vt:lpstr>Knowledge</vt:lpstr>
      <vt:lpstr>One Example of a Program Level Assessment: Portfolio to Assess Service Learning</vt:lpstr>
      <vt:lpstr>Assessment Plan: Considerations</vt:lpstr>
      <vt:lpstr>Exercise: 3 Minute Paper</vt:lpstr>
      <vt:lpstr>PowerPoint Presentation</vt:lpstr>
      <vt:lpstr>Decisions going Forward: Faculty Impact Framework</vt:lpstr>
      <vt:lpstr>Decisions going Forward: Student Impact Framework</vt:lpstr>
      <vt:lpstr>Next Steps for this Team: Service Learning Action Plan</vt:lpstr>
      <vt:lpstr>Final Q &amp; A</vt:lpstr>
      <vt:lpstr>A Quick Test</vt:lpstr>
      <vt:lpstr>References</vt:lpstr>
      <vt:lpstr>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Learning</dc:title>
  <dc:creator>SMITH-HAWKINS, PAULA</dc:creator>
  <cp:lastModifiedBy>THOMAS, PAULA</cp:lastModifiedBy>
  <cp:revision>134</cp:revision>
  <dcterms:created xsi:type="dcterms:W3CDTF">2017-09-05T20:03:57Z</dcterms:created>
  <dcterms:modified xsi:type="dcterms:W3CDTF">2019-11-20T18:08:03Z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