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6" r:id="rId4"/>
    <p:sldId id="259" r:id="rId5"/>
    <p:sldId id="260" r:id="rId6"/>
    <p:sldId id="293" r:id="rId7"/>
    <p:sldId id="294" r:id="rId8"/>
    <p:sldId id="287" r:id="rId9"/>
    <p:sldId id="266" r:id="rId10"/>
    <p:sldId id="292" r:id="rId11"/>
    <p:sldId id="277" r:id="rId12"/>
    <p:sldId id="279" r:id="rId13"/>
    <p:sldId id="280" r:id="rId14"/>
    <p:sldId id="332" r:id="rId15"/>
    <p:sldId id="330" r:id="rId16"/>
    <p:sldId id="331" r:id="rId17"/>
    <p:sldId id="333" r:id="rId18"/>
    <p:sldId id="328" r:id="rId19"/>
    <p:sldId id="329" r:id="rId20"/>
    <p:sldId id="334" r:id="rId21"/>
    <p:sldId id="264" r:id="rId22"/>
    <p:sldId id="311" r:id="rId23"/>
    <p:sldId id="310"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02" d="100"/>
          <a:sy n="102" d="100"/>
        </p:scale>
        <p:origin x="13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BDCDD-9EB8-4EC5-A3B6-0A226D23F10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158110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BDCDD-9EB8-4EC5-A3B6-0A226D23F10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427905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BDCDD-9EB8-4EC5-A3B6-0A226D23F10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254595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BDCDD-9EB8-4EC5-A3B6-0A226D23F10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3804553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FBDCDD-9EB8-4EC5-A3B6-0A226D23F10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34736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BDCDD-9EB8-4EC5-A3B6-0A226D23F108}"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121504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FBDCDD-9EB8-4EC5-A3B6-0A226D23F108}"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352006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BDCDD-9EB8-4EC5-A3B6-0A226D23F108}"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361590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BDCDD-9EB8-4EC5-A3B6-0A226D23F108}"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374006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FBDCDD-9EB8-4EC5-A3B6-0A226D23F108}"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11832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FBDCDD-9EB8-4EC5-A3B6-0A226D23F108}"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9AB83-288C-4AC9-920B-4705ABD48FE0}" type="slidenum">
              <a:rPr lang="en-US" smtClean="0"/>
              <a:t>‹#›</a:t>
            </a:fld>
            <a:endParaRPr lang="en-US"/>
          </a:p>
        </p:txBody>
      </p:sp>
    </p:spTree>
    <p:extLst>
      <p:ext uri="{BB962C8B-B14F-4D97-AF65-F5344CB8AC3E}">
        <p14:creationId xmlns:p14="http://schemas.microsoft.com/office/powerpoint/2010/main" val="269532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BDCDD-9EB8-4EC5-A3B6-0A226D23F108}" type="datetimeFigureOut">
              <a:rPr lang="en-US" smtClean="0"/>
              <a:t>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9AB83-288C-4AC9-920B-4705ABD48FE0}" type="slidenum">
              <a:rPr lang="en-US" smtClean="0"/>
              <a:t>‹#›</a:t>
            </a:fld>
            <a:endParaRPr lang="en-US"/>
          </a:p>
        </p:txBody>
      </p:sp>
    </p:spTree>
    <p:extLst>
      <p:ext uri="{BB962C8B-B14F-4D97-AF65-F5344CB8AC3E}">
        <p14:creationId xmlns:p14="http://schemas.microsoft.com/office/powerpoint/2010/main" val="2754479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ts.nmhu.edu/IntranetUploads/006620-Fall2019St-12102019125504.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url=https%3A%2F%2Fmedium.com%2Fpublishous%2Frevisiting-the-myth-of-sisyphus-41c6c7743359&amp;psig=AOvVaw2yuPYvPV8-rx1I8odJkJgX&amp;ust=1597246414692000&amp;source=images&amp;cd=vfe&amp;ved=0CAIQjRxqFwoTCJCwn9u8k-sCFQAAAAAdAAAAABBU"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odepink.org/be_accomplices_not_alli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interactive.aljazeera.com/aje/2020/know-their-names/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rc.org/resources/violence-against-the-transgender-community-in-2019" TargetMode="External"/><Relationship Id="rId2" Type="http://schemas.openxmlformats.org/officeDocument/2006/relationships/hyperlink" Target="https://www.nativewomenswilderness.org/mmiw" TargetMode="External"/><Relationship Id="rId1" Type="http://schemas.openxmlformats.org/officeDocument/2006/relationships/slideLayout" Target="../slideLayouts/slideLayout2.xml"/><Relationship Id="rId6" Type="http://schemas.openxmlformats.org/officeDocument/2006/relationships/hyperlink" Target="https://www.usatoday.com/story/news/2019/06/28/anti-gay-hate-crimes-rise-fbi-says-and-they-likely-undercount/1582614001/" TargetMode="External"/><Relationship Id="rId5" Type="http://schemas.openxmlformats.org/officeDocument/2006/relationships/hyperlink" Target="https://www.hrc.org/resources/violence-against-the-trans-and-gender-non-conforming-community-in-2020" TargetMode="External"/><Relationship Id="rId4" Type="http://schemas.openxmlformats.org/officeDocument/2006/relationships/hyperlink" Target="https://www.lgbtqnation.com/2018/03/transgender-people-murdered-201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8607" y="654347"/>
            <a:ext cx="9144000" cy="2387600"/>
          </a:xfrm>
        </p:spPr>
        <p:txBody>
          <a:bodyPr>
            <a:normAutofit fontScale="90000"/>
          </a:bodyPr>
          <a:lstStyle/>
          <a:p>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Critical Conversations on</a:t>
            </a:r>
            <a:br>
              <a:rPr lang="en-US" sz="4400"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Diversity. Equity. Inclusion.</a:t>
            </a:r>
            <a:br>
              <a:rPr lang="en-US" dirty="0" smtClean="0">
                <a:latin typeface="Times New Roman" panose="02020603050405020304" pitchFamily="18" charset="0"/>
                <a:cs typeface="Times New Roman" panose="02020603050405020304" pitchFamily="18" charset="0"/>
              </a:rPr>
            </a:br>
            <a:r>
              <a:rPr lang="en-US" dirty="0" smtClean="0"/>
              <a:t> </a:t>
            </a:r>
            <a:endParaRPr lang="en-US" dirty="0"/>
          </a:p>
        </p:txBody>
      </p:sp>
      <p:sp>
        <p:nvSpPr>
          <p:cNvPr id="3" name="Subtitle 2"/>
          <p:cNvSpPr>
            <a:spLocks noGrp="1"/>
          </p:cNvSpPr>
          <p:nvPr>
            <p:ph type="subTitle" idx="1"/>
          </p:nvPr>
        </p:nvSpPr>
        <p:spPr>
          <a:xfrm>
            <a:off x="1524000" y="3041947"/>
            <a:ext cx="9408607" cy="2092028"/>
          </a:xfrm>
        </p:spPr>
        <p:txBody>
          <a:bodyPr>
            <a:normAutofit fontScale="25000" lnSpcReduction="20000"/>
          </a:bodyPr>
          <a:lstStyle/>
          <a:p>
            <a:pPr algn="l"/>
            <a:r>
              <a:rPr lang="en-US" sz="8000" b="1" dirty="0">
                <a:latin typeface="Times New Roman" panose="02020603050405020304" pitchFamily="18" charset="0"/>
                <a:cs typeface="Times New Roman" panose="02020603050405020304" pitchFamily="18" charset="0"/>
              </a:rPr>
              <a:t>President’s Council on Diversity, Equity &amp; Inclusion</a:t>
            </a:r>
          </a:p>
          <a:p>
            <a:endParaRPr lang="en-US" sz="8000" dirty="0" smtClean="0">
              <a:latin typeface="Times New Roman" panose="02020603050405020304" pitchFamily="18" charset="0"/>
              <a:cs typeface="Times New Roman" panose="02020603050405020304" pitchFamily="18" charset="0"/>
            </a:endParaRPr>
          </a:p>
          <a:p>
            <a:pPr algn="l"/>
            <a:r>
              <a:rPr lang="en-US" sz="8000" dirty="0" smtClean="0">
                <a:latin typeface="Times New Roman" panose="02020603050405020304" pitchFamily="18" charset="0"/>
                <a:cs typeface="Times New Roman" panose="02020603050405020304" pitchFamily="18" charset="0"/>
              </a:rPr>
              <a:t>Rebecca </a:t>
            </a:r>
            <a:r>
              <a:rPr lang="en-US" sz="8000" dirty="0">
                <a:latin typeface="Times New Roman" panose="02020603050405020304" pitchFamily="18" charset="0"/>
                <a:cs typeface="Times New Roman" panose="02020603050405020304" pitchFamily="18" charset="0"/>
              </a:rPr>
              <a:t>Maldonado Moore, PhD, LMSW │Professor </a:t>
            </a:r>
            <a:r>
              <a:rPr lang="en-US" sz="8000" dirty="0" smtClean="0">
                <a:latin typeface="Times New Roman" panose="02020603050405020304" pitchFamily="18" charset="0"/>
                <a:cs typeface="Times New Roman" panose="02020603050405020304" pitchFamily="18" charset="0"/>
              </a:rPr>
              <a:t>[Chair, 2018-2020]	</a:t>
            </a:r>
          </a:p>
          <a:p>
            <a:pPr algn="l"/>
            <a:r>
              <a:rPr lang="en-US" sz="8000" dirty="0" smtClean="0">
                <a:latin typeface="Times New Roman" panose="02020603050405020304" pitchFamily="18" charset="0"/>
                <a:cs typeface="Times New Roman" panose="02020603050405020304" pitchFamily="18" charset="0"/>
              </a:rPr>
              <a:t>Eric Romero, PhD</a:t>
            </a: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│Assistant Professor [</a:t>
            </a:r>
            <a:r>
              <a:rPr lang="en-US" sz="8000" dirty="0">
                <a:latin typeface="Times New Roman" panose="02020603050405020304" pitchFamily="18" charset="0"/>
                <a:cs typeface="Times New Roman" panose="02020603050405020304" pitchFamily="18" charset="0"/>
              </a:rPr>
              <a:t>Vice </a:t>
            </a:r>
            <a:r>
              <a:rPr lang="en-US" sz="8000" dirty="0" smtClean="0">
                <a:latin typeface="Times New Roman" panose="02020603050405020304" pitchFamily="18" charset="0"/>
                <a:cs typeface="Times New Roman" panose="02020603050405020304" pitchFamily="18" charset="0"/>
              </a:rPr>
              <a:t>Chair, </a:t>
            </a:r>
            <a:r>
              <a:rPr lang="en-US" sz="8000" dirty="0">
                <a:latin typeface="Times New Roman" panose="02020603050405020304" pitchFamily="18" charset="0"/>
                <a:cs typeface="Times New Roman" panose="02020603050405020304" pitchFamily="18" charset="0"/>
              </a:rPr>
              <a:t>2018-2020]</a:t>
            </a:r>
            <a:endParaRPr lang="en-US" sz="8000" dirty="0" smtClean="0">
              <a:latin typeface="Times New Roman" panose="02020603050405020304" pitchFamily="18" charset="0"/>
              <a:cs typeface="Times New Roman" panose="02020603050405020304" pitchFamily="18" charset="0"/>
            </a:endParaRPr>
          </a:p>
          <a:p>
            <a:pPr algn="l"/>
            <a:r>
              <a:rPr lang="en-US" sz="8000" dirty="0" smtClean="0">
                <a:latin typeface="Times New Roman" panose="02020603050405020304" pitchFamily="18" charset="0"/>
                <a:cs typeface="Times New Roman" panose="02020603050405020304" pitchFamily="18" charset="0"/>
              </a:rPr>
              <a:t>Ruthy Watson, PhD</a:t>
            </a: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│Director, HU CARES </a:t>
            </a:r>
            <a:r>
              <a:rPr lang="en-US" sz="8000" dirty="0">
                <a:latin typeface="Times New Roman" panose="02020603050405020304" pitchFamily="18" charset="0"/>
                <a:cs typeface="Times New Roman" panose="02020603050405020304" pitchFamily="18" charset="0"/>
              </a:rPr>
              <a:t>[</a:t>
            </a:r>
            <a:r>
              <a:rPr lang="en-US" sz="8000" dirty="0" smtClean="0">
                <a:latin typeface="Times New Roman" panose="02020603050405020304" pitchFamily="18" charset="0"/>
                <a:cs typeface="Times New Roman" panose="02020603050405020304" pitchFamily="18" charset="0"/>
              </a:rPr>
              <a:t>Scribe/Secretary, </a:t>
            </a:r>
            <a:r>
              <a:rPr lang="en-US" sz="8000" dirty="0">
                <a:latin typeface="Times New Roman" panose="02020603050405020304" pitchFamily="18" charset="0"/>
                <a:cs typeface="Times New Roman" panose="02020603050405020304" pitchFamily="18" charset="0"/>
              </a:rPr>
              <a:t>2018-2020]</a:t>
            </a:r>
            <a:endParaRPr lang="en-US" sz="8000" dirty="0" smtClean="0">
              <a:latin typeface="Times New Roman" panose="02020603050405020304" pitchFamily="18" charset="0"/>
              <a:cs typeface="Times New Roman" panose="02020603050405020304" pitchFamily="18" charset="0"/>
            </a:endParaRPr>
          </a:p>
          <a:p>
            <a:pPr algn="l"/>
            <a:endParaRPr lang="en-US" sz="8000" dirty="0" smtClean="0">
              <a:latin typeface="Times New Roman" panose="02020603050405020304" pitchFamily="18" charset="0"/>
              <a:cs typeface="Times New Roman" panose="02020603050405020304" pitchFamily="18" charset="0"/>
            </a:endParaRPr>
          </a:p>
          <a:p>
            <a:pPr algn="l"/>
            <a:r>
              <a:rPr lang="en-US" sz="8000" dirty="0" smtClean="0">
                <a:latin typeface="Times New Roman" panose="02020603050405020304" pitchFamily="18" charset="0"/>
                <a:cs typeface="Times New Roman" panose="02020603050405020304" pitchFamily="18" charset="0"/>
              </a:rPr>
              <a:t>Adrian Sandoval │Interim Director, Center for the Education &amp; Study of Diverse Populations </a:t>
            </a:r>
            <a:r>
              <a:rPr lang="en-US" sz="8000" dirty="0" smtClean="0">
                <a:latin typeface="Times New Roman" panose="02020603050405020304" pitchFamily="18" charset="0"/>
                <a:cs typeface="Times New Roman" panose="02020603050405020304" pitchFamily="18" charset="0"/>
              </a:rPr>
              <a:t>[PC DEI </a:t>
            </a:r>
            <a:r>
              <a:rPr lang="en-US" sz="8000" b="1" dirty="0" smtClean="0">
                <a:latin typeface="Times New Roman" panose="02020603050405020304" pitchFamily="18" charset="0"/>
                <a:cs typeface="Times New Roman" panose="02020603050405020304" pitchFamily="18" charset="0"/>
              </a:rPr>
              <a:t>Chair</a:t>
            </a:r>
            <a:r>
              <a:rPr lang="en-US" sz="8000" b="1" dirty="0" smtClean="0">
                <a:latin typeface="Times New Roman" panose="02020603050405020304" pitchFamily="18" charset="0"/>
                <a:cs typeface="Times New Roman" panose="02020603050405020304" pitchFamily="18" charset="0"/>
              </a:rPr>
              <a:t>, 2020-2022</a:t>
            </a:r>
            <a:r>
              <a:rPr lang="en-US" sz="8000" dirty="0" smtClean="0">
                <a:latin typeface="Times New Roman" panose="02020603050405020304" pitchFamily="18" charset="0"/>
                <a:cs typeface="Times New Roman" panose="02020603050405020304" pitchFamily="18" charset="0"/>
              </a:rPr>
              <a:t>]</a:t>
            </a:r>
          </a:p>
          <a:p>
            <a:endParaRPr lang="en-US" sz="5600" dirty="0">
              <a:latin typeface="Times New Roman" panose="02020603050405020304" pitchFamily="18" charset="0"/>
              <a:cs typeface="Times New Roman" panose="02020603050405020304" pitchFamily="18" charset="0"/>
            </a:endParaRPr>
          </a:p>
          <a:p>
            <a:endParaRPr lang="en-US" sz="5600" dirty="0" smtClean="0">
              <a:latin typeface="Times New Roman" panose="02020603050405020304" pitchFamily="18" charset="0"/>
              <a:cs typeface="Times New Roman" panose="02020603050405020304" pitchFamily="18" charset="0"/>
            </a:endParaRPr>
          </a:p>
          <a:p>
            <a:endParaRPr lang="en-US" sz="6400" dirty="0">
              <a:latin typeface="Times New Roman" panose="02020603050405020304" pitchFamily="18" charset="0"/>
              <a:cs typeface="Times New Roman" panose="02020603050405020304" pitchFamily="18" charset="0"/>
            </a:endParaRPr>
          </a:p>
          <a:p>
            <a:r>
              <a:rPr lang="en-US" sz="6400" dirty="0" smtClean="0">
                <a:latin typeface="Times New Roman" panose="02020603050405020304" pitchFamily="18" charset="0"/>
                <a:cs typeface="Times New Roman" panose="02020603050405020304" pitchFamily="18" charset="0"/>
              </a:rPr>
              <a:t>August 13.2020 10:00 – 10:50 am</a:t>
            </a:r>
          </a:p>
          <a:p>
            <a:r>
              <a:rPr lang="en-US" sz="5600" dirty="0" smtClean="0">
                <a:latin typeface="Times New Roman" panose="02020603050405020304" pitchFamily="18" charset="0"/>
                <a:cs typeface="Times New Roman" panose="02020603050405020304" pitchFamily="18" charset="0"/>
              </a:rPr>
              <a:t>	</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846" y="4699370"/>
            <a:ext cx="1693852" cy="2008909"/>
          </a:xfrm>
          <a:prstGeom prst="rect">
            <a:avLst/>
          </a:prstGeom>
        </p:spPr>
      </p:pic>
    </p:spTree>
    <p:extLst>
      <p:ext uri="{BB962C8B-B14F-4D97-AF65-F5344CB8AC3E}">
        <p14:creationId xmlns:p14="http://schemas.microsoft.com/office/powerpoint/2010/main" val="229007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Light" panose="020F0302020204030204" pitchFamily="34" charset="0"/>
                <a:cs typeface="Calibri Light" panose="020F0302020204030204" pitchFamily="34" charset="0"/>
              </a:rPr>
              <a:t>Defining Terms</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Autofit/>
          </a:bodyPr>
          <a:lstStyle/>
          <a:p>
            <a:pPr marL="0" indent="0">
              <a:buNone/>
            </a:pPr>
            <a:r>
              <a:rPr lang="en-US" sz="4000" b="1" i="1" dirty="0" smtClean="0">
                <a:latin typeface="Calibri Light" panose="020F0302020204030204" pitchFamily="34" charset="0"/>
                <a:cs typeface="Calibri Light" panose="020F0302020204030204" pitchFamily="34" charset="0"/>
              </a:rPr>
              <a:t>Diversity Dimensions </a:t>
            </a:r>
            <a:r>
              <a:rPr lang="en-US" sz="4000" dirty="0">
                <a:latin typeface="Calibri Light" panose="020F0302020204030204" pitchFamily="34" charset="0"/>
                <a:cs typeface="Calibri Light" panose="020F0302020204030204" pitchFamily="34" charset="0"/>
              </a:rPr>
              <a:t>of individual and group difference can include age, culture and ethnicity, disability, gender identity, intellectual perspective, nationality, race, religion, political affiliation, sexual orientation, socioeconomic background, and veteran status </a:t>
            </a:r>
            <a:r>
              <a:rPr lang="en-US" sz="2400" dirty="0">
                <a:latin typeface="Calibri Light" panose="020F0302020204030204" pitchFamily="34" charset="0"/>
                <a:cs typeface="Calibri Light" panose="020F0302020204030204" pitchFamily="34" charset="0"/>
              </a:rPr>
              <a:t>(AACU, 2015; Banks et al; Chang, et al, 2011; Williams &amp; Wade-Golden, 2007; Tatum et al, 2003).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6866" y="4619888"/>
            <a:ext cx="1693852" cy="2008909"/>
          </a:xfrm>
          <a:prstGeom prst="rect">
            <a:avLst/>
          </a:prstGeom>
        </p:spPr>
      </p:pic>
    </p:spTree>
    <p:extLst>
      <p:ext uri="{BB962C8B-B14F-4D97-AF65-F5344CB8AC3E}">
        <p14:creationId xmlns:p14="http://schemas.microsoft.com/office/powerpoint/2010/main" val="212940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
            </a:r>
            <a:br>
              <a:rPr lang="en-US" i="1" dirty="0" smtClean="0"/>
            </a:br>
            <a:r>
              <a:rPr lang="en-US" sz="4000" b="1" i="1" dirty="0" smtClean="0">
                <a:latin typeface="Calibri Light" panose="020F0302020204030204" pitchFamily="34" charset="0"/>
                <a:cs typeface="Calibri Light" panose="020F0302020204030204" pitchFamily="34" charset="0"/>
              </a:rPr>
              <a:t>Diversity</a:t>
            </a:r>
            <a:r>
              <a:rPr lang="en-US" sz="4000" b="1" dirty="0" smtClean="0">
                <a:latin typeface="Calibri Light" panose="020F0302020204030204" pitchFamily="34" charset="0"/>
                <a:cs typeface="Calibri Light" panose="020F0302020204030204" pitchFamily="34" charset="0"/>
              </a:rPr>
              <a:t> is also defined in terms of inclusion and representation within higher education systems. </a:t>
            </a:r>
            <a:br>
              <a:rPr lang="en-US" sz="4000" b="1" dirty="0" smtClean="0">
                <a:latin typeface="Calibri Light" panose="020F0302020204030204" pitchFamily="34" charset="0"/>
                <a:cs typeface="Calibri Light" panose="020F0302020204030204" pitchFamily="34" charset="0"/>
              </a:rPr>
            </a:br>
            <a:endParaRPr lang="en-US" sz="40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i="1" dirty="0" smtClean="0">
                <a:latin typeface="Calibri Light" panose="020F0302020204030204" pitchFamily="34" charset="0"/>
                <a:cs typeface="Calibri Light" panose="020F0302020204030204" pitchFamily="34" charset="0"/>
              </a:rPr>
              <a:t>Inclusion</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is intentional, sustained engagement with diversity in curricular, co-curricular and communities (AAUP, 2015) while promoting respect among and between all stakeholders. </a:t>
            </a:r>
            <a:endParaRPr lang="en-US" dirty="0" smtClean="0">
              <a:latin typeface="Calibri Light" panose="020F0302020204030204" pitchFamily="34" charset="0"/>
              <a:cs typeface="Calibri Light" panose="020F0302020204030204" pitchFamily="34" charset="0"/>
            </a:endParaRPr>
          </a:p>
          <a:p>
            <a:r>
              <a:rPr lang="en-US" i="1" dirty="0" smtClean="0">
                <a:latin typeface="Calibri Light" panose="020F0302020204030204" pitchFamily="34" charset="0"/>
                <a:cs typeface="Calibri Light" panose="020F0302020204030204" pitchFamily="34" charset="0"/>
              </a:rPr>
              <a:t>Representation</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of diversity ensures that the staff, faculty and administrative positions </a:t>
            </a:r>
            <a:r>
              <a:rPr lang="en-US" i="1" dirty="0">
                <a:latin typeface="Calibri Light" panose="020F0302020204030204" pitchFamily="34" charset="0"/>
                <a:cs typeface="Calibri Light" panose="020F0302020204030204" pitchFamily="34" charset="0"/>
              </a:rPr>
              <a:t>reflect the student demographics </a:t>
            </a:r>
            <a:r>
              <a:rPr lang="en-US" dirty="0">
                <a:latin typeface="Calibri Light" panose="020F0302020204030204" pitchFamily="34" charset="0"/>
                <a:cs typeface="Calibri Light" panose="020F0302020204030204" pitchFamily="34" charset="0"/>
              </a:rPr>
              <a:t>of a given university. Diversity of faculty can contribute to shaping a campus culture that values difference; engages students with people that are different than themselves; and, prepares students for the workforce realities of diversity. </a:t>
            </a:r>
          </a:p>
        </p:txBody>
      </p:sp>
    </p:spTree>
    <p:extLst>
      <p:ext uri="{BB962C8B-B14F-4D97-AF65-F5344CB8AC3E}">
        <p14:creationId xmlns:p14="http://schemas.microsoft.com/office/powerpoint/2010/main" val="78331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Calibri Light" panose="020F0302020204030204" pitchFamily="34" charset="0"/>
                <a:cs typeface="Calibri Light" panose="020F0302020204030204" pitchFamily="34" charset="0"/>
              </a:rPr>
              <a:t>Equity is about outcomes</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mj-lt"/>
              </a:rPr>
              <a:t>while </a:t>
            </a:r>
            <a:r>
              <a:rPr lang="en-US" i="1" dirty="0" smtClean="0">
                <a:latin typeface="+mj-lt"/>
              </a:rPr>
              <a:t>Equity-mindedness</a:t>
            </a:r>
            <a:r>
              <a:rPr lang="en-US" dirty="0" smtClean="0">
                <a:latin typeface="+mj-lt"/>
              </a:rPr>
              <a:t> is having the ability to recognize disparities that exist for students, staff, and faculty of color. </a:t>
            </a:r>
          </a:p>
          <a:p>
            <a:r>
              <a:rPr lang="en-US" dirty="0" smtClean="0">
                <a:latin typeface="+mj-lt"/>
              </a:rPr>
              <a:t>Awareness of unequal education opportunities creates the space to dialog and design strategies that address the assets and challenges that marginalize individuals. </a:t>
            </a:r>
          </a:p>
          <a:p>
            <a:r>
              <a:rPr lang="en-US" dirty="0" smtClean="0">
                <a:latin typeface="+mj-lt"/>
              </a:rPr>
              <a:t>Equality is “defined as treating everyone the same or giving everyone the same opportunities regardless of their individual attributes … in contrast, equity accounts for differences [including culture] in individual attributes and experiences for the purposes of achieving equal outcomes” (</a:t>
            </a:r>
            <a:r>
              <a:rPr lang="en-US" dirty="0" err="1" smtClean="0">
                <a:latin typeface="+mj-lt"/>
              </a:rPr>
              <a:t>Bension</a:t>
            </a:r>
            <a:r>
              <a:rPr lang="en-US" dirty="0" smtClean="0">
                <a:latin typeface="+mj-lt"/>
              </a:rPr>
              <a:t>, Dowd &amp; Witham, 2016). </a:t>
            </a:r>
            <a:endParaRPr lang="en-US" dirty="0">
              <a:latin typeface="+mj-lt"/>
            </a:endParaRPr>
          </a:p>
        </p:txBody>
      </p:sp>
    </p:spTree>
    <p:extLst>
      <p:ext uri="{BB962C8B-B14F-4D97-AF65-F5344CB8AC3E}">
        <p14:creationId xmlns:p14="http://schemas.microsoft.com/office/powerpoint/2010/main" val="58222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Calibri Light" panose="020F0302020204030204" pitchFamily="34" charset="0"/>
                <a:cs typeface="Calibri Light" panose="020F0302020204030204" pitchFamily="34" charset="0"/>
              </a:rPr>
              <a:t>Making</a:t>
            </a:r>
            <a:r>
              <a:rPr lang="en-US" b="1" dirty="0" smtClean="0">
                <a:latin typeface="Calibri Light" panose="020F0302020204030204" pitchFamily="34" charset="0"/>
                <a:cs typeface="Calibri Light" panose="020F0302020204030204" pitchFamily="34" charset="0"/>
              </a:rPr>
              <a:t> </a:t>
            </a:r>
            <a:r>
              <a:rPr lang="en-US" b="1" i="1" dirty="0" smtClean="0">
                <a:latin typeface="Calibri Light" panose="020F0302020204030204" pitchFamily="34" charset="0"/>
                <a:cs typeface="Calibri Light" panose="020F0302020204030204" pitchFamily="34" charset="0"/>
              </a:rPr>
              <a:t>Excellence Inclusive</a:t>
            </a:r>
            <a:endParaRPr lang="en-US"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r>
              <a:rPr lang="en-US" dirty="0" smtClean="0">
                <a:latin typeface="Calibri Light" panose="020F0302020204030204" pitchFamily="34" charset="0"/>
                <a:cs typeface="Calibri Light" panose="020F0302020204030204" pitchFamily="34" charset="0"/>
              </a:rPr>
              <a:t>is </a:t>
            </a:r>
            <a:r>
              <a:rPr lang="en-US" dirty="0">
                <a:latin typeface="Calibri Light" panose="020F0302020204030204" pitchFamily="34" charset="0"/>
                <a:cs typeface="Calibri Light" panose="020F0302020204030204" pitchFamily="34" charset="0"/>
              </a:rPr>
              <a:t>a guiding principle of the AACU in developing, improving, infusing and sustaining diversity, equity, inclusion policies and practices with accountability measures. </a:t>
            </a:r>
            <a:endParaRPr lang="en-US" dirty="0" smtClean="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Inclusive </a:t>
            </a:r>
            <a:r>
              <a:rPr lang="en-US" dirty="0">
                <a:latin typeface="Calibri Light" panose="020F0302020204030204" pitchFamily="34" charset="0"/>
                <a:cs typeface="Calibri Light" panose="020F0302020204030204" pitchFamily="34" charset="0"/>
              </a:rPr>
              <a:t>excellence is demonstrated through recruitment, retention, and hiring as well as “research and teaching, student development, institutional functioning and engagement in local communities” (Williams et al, 2005 and AACU, 2019).</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7757" y="4591607"/>
            <a:ext cx="1693852" cy="2008909"/>
          </a:xfrm>
          <a:prstGeom prst="rect">
            <a:avLst/>
          </a:prstGeom>
        </p:spPr>
      </p:pic>
    </p:spTree>
    <p:extLst>
      <p:ext uri="{BB962C8B-B14F-4D97-AF65-F5344CB8AC3E}">
        <p14:creationId xmlns:p14="http://schemas.microsoft.com/office/powerpoint/2010/main" val="186186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Excellence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Is a comprehensive approach intentionally engaging all constituents in equity and inclusion strategies on and off campus while ensuring positive outcomes and institutional transformation </a:t>
            </a:r>
          </a:p>
          <a:p>
            <a:pPr marL="0" indent="0">
              <a:buNone/>
            </a:pPr>
            <a:r>
              <a:rPr lang="en-US" dirty="0" smtClean="0"/>
              <a:t>An IE framework expands intersectionality to promote equity &amp; inclusion across integrated activities, programs, resources, practices and policies.</a:t>
            </a:r>
          </a:p>
          <a:p>
            <a:pPr marL="0" indent="0">
              <a:buNone/>
            </a:pPr>
            <a:r>
              <a:rPr lang="en-US" dirty="0" smtClean="0"/>
              <a:t>Advancement occurs through self-awareness and growth, student success; curricular and co-curricular initiatives; institutional functioning; and, service in local and global communities.</a:t>
            </a:r>
            <a:endParaRPr lang="en-US" dirty="0"/>
          </a:p>
        </p:txBody>
      </p:sp>
    </p:spTree>
    <p:extLst>
      <p:ext uri="{BB962C8B-B14F-4D97-AF65-F5344CB8AC3E}">
        <p14:creationId xmlns:p14="http://schemas.microsoft.com/office/powerpoint/2010/main" val="17840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L</a:t>
            </a:r>
            <a:r>
              <a:rPr lang="en-US" sz="2800" dirty="0" smtClean="0"/>
              <a:t>inking </a:t>
            </a:r>
            <a:r>
              <a:rPr lang="en-US" sz="2800" dirty="0"/>
              <a:t>diversity and equity principles to quality student </a:t>
            </a:r>
            <a:r>
              <a:rPr lang="en-US" sz="2800" dirty="0" smtClean="0"/>
              <a:t>outcomes involves </a:t>
            </a:r>
            <a:r>
              <a:rPr lang="en-US" sz="2800" b="1" dirty="0"/>
              <a:t>organizational assessments </a:t>
            </a:r>
            <a:r>
              <a:rPr lang="en-US" sz="2800" dirty="0" smtClean="0"/>
              <a:t>to </a:t>
            </a:r>
            <a:r>
              <a:rPr lang="en-US" sz="2800" dirty="0"/>
              <a:t>integrate </a:t>
            </a:r>
            <a:r>
              <a:rPr lang="en-US" sz="2800" dirty="0" smtClean="0"/>
              <a:t>equity &amp; inclusion </a:t>
            </a:r>
            <a:r>
              <a:rPr lang="en-US" sz="2800" dirty="0"/>
              <a:t>across and within campus units.</a:t>
            </a:r>
          </a:p>
        </p:txBody>
      </p:sp>
      <p:sp>
        <p:nvSpPr>
          <p:cNvPr id="3" name="Content Placeholder 2"/>
          <p:cNvSpPr>
            <a:spLocks noGrp="1"/>
          </p:cNvSpPr>
          <p:nvPr>
            <p:ph idx="1"/>
          </p:nvPr>
        </p:nvSpPr>
        <p:spPr>
          <a:xfrm>
            <a:off x="838200" y="1825624"/>
            <a:ext cx="10515600" cy="4744857"/>
          </a:xfrm>
        </p:spPr>
        <p:txBody>
          <a:bodyPr>
            <a:normAutofit fontScale="70000" lnSpcReduction="20000"/>
          </a:bodyPr>
          <a:lstStyle/>
          <a:p>
            <a:pPr marL="0" indent="0">
              <a:buNone/>
            </a:pPr>
            <a:r>
              <a:rPr lang="en-US" dirty="0" smtClean="0">
                <a:latin typeface="+mj-lt"/>
              </a:rPr>
              <a:t>Assessments </a:t>
            </a:r>
            <a:r>
              <a:rPr lang="en-US" dirty="0">
                <a:latin typeface="+mj-lt"/>
              </a:rPr>
              <a:t>can contribute to </a:t>
            </a:r>
          </a:p>
          <a:p>
            <a:pPr lvl="0"/>
            <a:r>
              <a:rPr lang="en-US" dirty="0">
                <a:latin typeface="+mj-lt"/>
              </a:rPr>
              <a:t>understanding the culture of an institution (historical legacy, power and politics, policies, practices) that includes positive and negative issues of race and racism; </a:t>
            </a:r>
          </a:p>
          <a:p>
            <a:pPr lvl="0"/>
            <a:r>
              <a:rPr lang="en-US" dirty="0">
                <a:latin typeface="+mj-lt"/>
              </a:rPr>
              <a:t>identifying racial/ethnic diversities (numbers and projections);</a:t>
            </a:r>
          </a:p>
          <a:p>
            <a:pPr lvl="0"/>
            <a:r>
              <a:rPr lang="en-US" dirty="0">
                <a:latin typeface="+mj-lt"/>
              </a:rPr>
              <a:t>identifying deliberate leadership training opportunities for diverse populations; </a:t>
            </a:r>
          </a:p>
          <a:p>
            <a:pPr lvl="0"/>
            <a:r>
              <a:rPr lang="en-US" dirty="0">
                <a:latin typeface="+mj-lt"/>
              </a:rPr>
              <a:t>expressing student experiences and perceptions including cross-racial interactions (student learning and development, campus climate); </a:t>
            </a:r>
          </a:p>
          <a:p>
            <a:pPr lvl="0"/>
            <a:r>
              <a:rPr lang="en-US" dirty="0">
                <a:latin typeface="+mj-lt"/>
              </a:rPr>
              <a:t>assessing levels of respect for individuals and groups (beyond “tokenism”);</a:t>
            </a:r>
          </a:p>
          <a:p>
            <a:pPr lvl="0"/>
            <a:r>
              <a:rPr lang="en-US" dirty="0">
                <a:latin typeface="+mj-lt"/>
              </a:rPr>
              <a:t>demonstrating a commitment to diversity, equity and inclusion (symbols, curriculum and co-curricular programming) </a:t>
            </a:r>
          </a:p>
          <a:p>
            <a:pPr lvl="0"/>
            <a:r>
              <a:rPr lang="en-US" dirty="0">
                <a:latin typeface="+mj-lt"/>
              </a:rPr>
              <a:t>establishing support for defending potential legal challenges (risk-management)</a:t>
            </a:r>
          </a:p>
          <a:p>
            <a:pPr lvl="0"/>
            <a:r>
              <a:rPr lang="en-US" dirty="0">
                <a:latin typeface="+mj-lt"/>
              </a:rPr>
              <a:t>collaborative coalitions engaging in the change process</a:t>
            </a:r>
          </a:p>
          <a:p>
            <a:pPr lvl="0"/>
            <a:r>
              <a:rPr lang="en-US" dirty="0">
                <a:latin typeface="+mj-lt"/>
              </a:rPr>
              <a:t>connecting campus climate data with achieving student educational outcomes. </a:t>
            </a:r>
          </a:p>
          <a:p>
            <a:pPr marL="0" indent="0">
              <a:buNone/>
            </a:pPr>
            <a:r>
              <a:rPr lang="en-US" dirty="0">
                <a:latin typeface="+mj-lt"/>
              </a:rPr>
              <a:t>(Chang et al, 2011; Hurtado, 2008; Martinez-Acosta &amp; </a:t>
            </a:r>
            <a:r>
              <a:rPr lang="en-US" dirty="0" err="1">
                <a:latin typeface="+mj-lt"/>
              </a:rPr>
              <a:t>Favero</a:t>
            </a:r>
            <a:r>
              <a:rPr lang="en-US" dirty="0">
                <a:latin typeface="+mj-lt"/>
              </a:rPr>
              <a:t>, 2018; Rankin &amp; Reason, 2008).</a:t>
            </a:r>
          </a:p>
          <a:p>
            <a:endParaRPr lang="en-US" dirty="0"/>
          </a:p>
        </p:txBody>
      </p:sp>
    </p:spTree>
    <p:extLst>
      <p:ext uri="{BB962C8B-B14F-4D97-AF65-F5344CB8AC3E}">
        <p14:creationId xmlns:p14="http://schemas.microsoft.com/office/powerpoint/2010/main" val="3681711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multidimensional, comprehensive campus climate </a:t>
            </a:r>
            <a:r>
              <a:rPr lang="en-US" dirty="0" smtClean="0"/>
              <a:t>survey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should </a:t>
            </a:r>
            <a:r>
              <a:rPr lang="en-US" dirty="0">
                <a:latin typeface="+mj-lt"/>
              </a:rPr>
              <a:t>include four internal climate-related factors that are within the control of an institution. These factors include:</a:t>
            </a:r>
          </a:p>
          <a:p>
            <a:pPr lvl="0"/>
            <a:r>
              <a:rPr lang="en-US" dirty="0">
                <a:latin typeface="+mj-lt"/>
              </a:rPr>
              <a:t>Compositional or </a:t>
            </a:r>
            <a:r>
              <a:rPr lang="en-US" u="sng" dirty="0">
                <a:latin typeface="+mj-lt"/>
              </a:rPr>
              <a:t>structural</a:t>
            </a:r>
            <a:r>
              <a:rPr lang="en-US" dirty="0">
                <a:latin typeface="+mj-lt"/>
              </a:rPr>
              <a:t> diversity (policies, practices, funding, curriculum, hiring practices, academic affairs and other “day-to-day business”) (Chang, et al 2011), </a:t>
            </a:r>
          </a:p>
          <a:p>
            <a:pPr lvl="0"/>
            <a:r>
              <a:rPr lang="en-US" dirty="0">
                <a:latin typeface="+mj-lt"/>
              </a:rPr>
              <a:t>The </a:t>
            </a:r>
            <a:r>
              <a:rPr lang="en-US" u="sng" dirty="0">
                <a:latin typeface="+mj-lt"/>
              </a:rPr>
              <a:t>psychological</a:t>
            </a:r>
            <a:r>
              <a:rPr lang="en-US" dirty="0">
                <a:latin typeface="+mj-lt"/>
              </a:rPr>
              <a:t> dimension of the climate as perceived and experienced by stakeholders,</a:t>
            </a:r>
          </a:p>
          <a:p>
            <a:pPr lvl="0"/>
            <a:r>
              <a:rPr lang="en-US" dirty="0">
                <a:latin typeface="+mj-lt"/>
              </a:rPr>
              <a:t>The </a:t>
            </a:r>
            <a:r>
              <a:rPr lang="en-US" u="sng" dirty="0">
                <a:latin typeface="+mj-lt"/>
              </a:rPr>
              <a:t>behavioral</a:t>
            </a:r>
            <a:r>
              <a:rPr lang="en-US" dirty="0">
                <a:latin typeface="+mj-lt"/>
              </a:rPr>
              <a:t> dimension of the climate as perceived and experienced by stakeholders, and</a:t>
            </a:r>
          </a:p>
          <a:p>
            <a:pPr lvl="0"/>
            <a:r>
              <a:rPr lang="en-US" dirty="0">
                <a:latin typeface="+mj-lt"/>
              </a:rPr>
              <a:t>An institution’s history and </a:t>
            </a:r>
            <a:r>
              <a:rPr lang="en-US" u="sng" dirty="0">
                <a:latin typeface="+mj-lt"/>
              </a:rPr>
              <a:t>legacy of inclusion or exclusion</a:t>
            </a:r>
            <a:r>
              <a:rPr lang="en-US" dirty="0">
                <a:latin typeface="+mj-lt"/>
              </a:rPr>
              <a:t>, and</a:t>
            </a:r>
          </a:p>
          <a:p>
            <a:pPr lvl="0"/>
            <a:r>
              <a:rPr lang="en-US" dirty="0">
                <a:latin typeface="+mj-lt"/>
              </a:rPr>
              <a:t>Considers government/policy and socio-historical contexts as external factors that also contribute to understanding an institution’s diversity climate (Hurtado et al., 1998, 1999).  </a:t>
            </a:r>
          </a:p>
          <a:p>
            <a:endParaRPr lang="en-US" dirty="0"/>
          </a:p>
        </p:txBody>
      </p:sp>
    </p:spTree>
    <p:extLst>
      <p:ext uri="{BB962C8B-B14F-4D97-AF65-F5344CB8AC3E}">
        <p14:creationId xmlns:p14="http://schemas.microsoft.com/office/powerpoint/2010/main" val="13881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President’s </a:t>
            </a:r>
            <a:r>
              <a:rPr lang="en-US" sz="3100" dirty="0"/>
              <a:t>Council on Diversity, Equity, and Inclusion (2017 - 19) </a:t>
            </a:r>
            <a:r>
              <a:rPr lang="en-US" sz="3100" dirty="0" smtClean="0"/>
              <a:t>posed these questions when considering a campus climate survey</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Is </a:t>
            </a:r>
            <a:r>
              <a:rPr lang="en-US" dirty="0"/>
              <a:t>our ethnic diversity a result of deliberate efforts or a result of our state’s population ethnicities? </a:t>
            </a:r>
          </a:p>
          <a:p>
            <a:pPr lvl="0"/>
            <a:r>
              <a:rPr lang="en-US" b="1" dirty="0"/>
              <a:t>Do HU faculty and staff mirror the state’s population</a:t>
            </a:r>
            <a:r>
              <a:rPr lang="en-US" dirty="0"/>
              <a:t>? Do our faculty mirror our student population?</a:t>
            </a:r>
          </a:p>
          <a:p>
            <a:pPr lvl="0"/>
            <a:r>
              <a:rPr lang="en-US" dirty="0"/>
              <a:t>Do HU administrators reflect the state’s demographics and student demographics?</a:t>
            </a:r>
          </a:p>
          <a:p>
            <a:r>
              <a:rPr lang="en-US" dirty="0"/>
              <a:t>Are </a:t>
            </a:r>
            <a:r>
              <a:rPr lang="en-US" b="1" dirty="0"/>
              <a:t>student outcomes </a:t>
            </a:r>
            <a:r>
              <a:rPr lang="en-US" dirty="0"/>
              <a:t>deliberately linked to DEI practices and policies?</a:t>
            </a:r>
          </a:p>
          <a:p>
            <a:pPr lvl="0"/>
            <a:r>
              <a:rPr lang="en-US" dirty="0"/>
              <a:t>Does the university’s mission statement truly support DEI practices and policies?</a:t>
            </a:r>
          </a:p>
          <a:p>
            <a:pPr lvl="0"/>
            <a:r>
              <a:rPr lang="en-US" dirty="0"/>
              <a:t>Does the </a:t>
            </a:r>
            <a:r>
              <a:rPr lang="en-US" b="1" dirty="0"/>
              <a:t>Faculty Handbook </a:t>
            </a:r>
            <a:r>
              <a:rPr lang="en-US" dirty="0"/>
              <a:t>support DEI policies and practices?</a:t>
            </a:r>
          </a:p>
          <a:p>
            <a:pPr lvl="0"/>
            <a:r>
              <a:rPr lang="en-US" dirty="0"/>
              <a:t>Are </a:t>
            </a:r>
            <a:r>
              <a:rPr lang="en-US" b="1" dirty="0"/>
              <a:t>Human Resources </a:t>
            </a:r>
            <a:r>
              <a:rPr lang="en-US" dirty="0"/>
              <a:t>policies and practices effective in recruiting and retaining diverse staff and faculty?</a:t>
            </a:r>
          </a:p>
          <a:p>
            <a:pPr lvl="0"/>
            <a:r>
              <a:rPr lang="en-US" dirty="0"/>
              <a:t>Why doesn’t HU increase awareness of its </a:t>
            </a:r>
            <a:r>
              <a:rPr lang="en-US" b="1" dirty="0"/>
              <a:t>HSI status </a:t>
            </a:r>
            <a:r>
              <a:rPr lang="en-US" dirty="0"/>
              <a:t>with stakeholders? Why hasn’t HU applied for more Title V funds? </a:t>
            </a:r>
          </a:p>
          <a:p>
            <a:pPr lvl="0"/>
            <a:r>
              <a:rPr lang="en-US" dirty="0"/>
              <a:t>How can </a:t>
            </a:r>
            <a:r>
              <a:rPr lang="en-US" dirty="0" smtClean="0"/>
              <a:t>an Advisory </a:t>
            </a:r>
            <a:r>
              <a:rPr lang="en-US" dirty="0"/>
              <a:t>Council provide services and resources to HU’s diverse students, staff, and faculty?</a:t>
            </a:r>
          </a:p>
          <a:p>
            <a:pPr lvl="0"/>
            <a:r>
              <a:rPr lang="en-US" dirty="0"/>
              <a:t>What would </a:t>
            </a:r>
            <a:r>
              <a:rPr lang="en-US" dirty="0" smtClean="0"/>
              <a:t>a </a:t>
            </a:r>
            <a:r>
              <a:rPr lang="en-US" b="1" dirty="0" smtClean="0"/>
              <a:t>Center of </a:t>
            </a:r>
            <a:r>
              <a:rPr lang="en-US" b="1" dirty="0"/>
              <a:t>Inclusive Excellence </a:t>
            </a:r>
            <a:r>
              <a:rPr lang="en-US" dirty="0"/>
              <a:t>look like? What would its purpose and functions be?</a:t>
            </a:r>
          </a:p>
          <a:p>
            <a:endParaRPr lang="en-US" dirty="0"/>
          </a:p>
        </p:txBody>
      </p:sp>
    </p:spTree>
    <p:extLst>
      <p:ext uri="{BB962C8B-B14F-4D97-AF65-F5344CB8AC3E}">
        <p14:creationId xmlns:p14="http://schemas.microsoft.com/office/powerpoint/2010/main" val="336789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 Representational &amp; Gender Demographics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110108"/>
              </p:ext>
            </p:extLst>
          </p:nvPr>
        </p:nvGraphicFramePr>
        <p:xfrm>
          <a:off x="924547" y="1917190"/>
          <a:ext cx="3704014" cy="4093132"/>
        </p:xfrm>
        <a:graphic>
          <a:graphicData uri="http://schemas.openxmlformats.org/drawingml/2006/table">
            <a:tbl>
              <a:tblPr firstRow="1" firstCol="1" bandRow="1">
                <a:tableStyleId>{5C22544A-7EE6-4342-B048-85BDC9FD1C3A}</a:tableStyleId>
              </a:tblPr>
              <a:tblGrid>
                <a:gridCol w="2226141">
                  <a:extLst>
                    <a:ext uri="{9D8B030D-6E8A-4147-A177-3AD203B41FA5}">
                      <a16:colId xmlns:a16="http://schemas.microsoft.com/office/drawing/2014/main" val="1945806331"/>
                    </a:ext>
                  </a:extLst>
                </a:gridCol>
                <a:gridCol w="634524">
                  <a:extLst>
                    <a:ext uri="{9D8B030D-6E8A-4147-A177-3AD203B41FA5}">
                      <a16:colId xmlns:a16="http://schemas.microsoft.com/office/drawing/2014/main" val="1727461320"/>
                    </a:ext>
                  </a:extLst>
                </a:gridCol>
                <a:gridCol w="843349">
                  <a:extLst>
                    <a:ext uri="{9D8B030D-6E8A-4147-A177-3AD203B41FA5}">
                      <a16:colId xmlns:a16="http://schemas.microsoft.com/office/drawing/2014/main" val="1188466979"/>
                    </a:ext>
                  </a:extLst>
                </a:gridCol>
              </a:tblGrid>
              <a:tr h="193072">
                <a:tc gridSpan="3">
                  <a:txBody>
                    <a:bodyPr/>
                    <a:lstStyle/>
                    <a:p>
                      <a:pPr marL="0" marR="0" algn="ctr">
                        <a:lnSpc>
                          <a:spcPct val="107000"/>
                        </a:lnSpc>
                        <a:spcBef>
                          <a:spcPts val="0"/>
                        </a:spcBef>
                        <a:spcAft>
                          <a:spcPts val="0"/>
                        </a:spcAft>
                      </a:pPr>
                      <a:r>
                        <a:rPr lang="en-US" sz="1100">
                          <a:effectLst/>
                        </a:rPr>
                        <a:t>FT faculty diversity - fall 2019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022371"/>
                  </a:ext>
                </a:extLst>
              </a:tr>
              <a:tr h="193072">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Count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 within gender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94209502"/>
                  </a:ext>
                </a:extLst>
              </a:tr>
              <a:tr h="193072">
                <a:tc>
                  <a:txBody>
                    <a:bodyPr/>
                    <a:lstStyle/>
                    <a:p>
                      <a:pPr marL="0" marR="0">
                        <a:lnSpc>
                          <a:spcPct val="107000"/>
                        </a:lnSpc>
                        <a:spcBef>
                          <a:spcPts val="0"/>
                        </a:spcBef>
                        <a:spcAft>
                          <a:spcPts val="0"/>
                        </a:spcAft>
                      </a:pPr>
                      <a:r>
                        <a:rPr lang="en-US" sz="1100">
                          <a:effectLst/>
                        </a:rPr>
                        <a:t>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652190728"/>
                  </a:ext>
                </a:extLst>
              </a:tr>
              <a:tr h="193072">
                <a:tc>
                  <a:txBody>
                    <a:bodyPr/>
                    <a:lstStyle/>
                    <a:p>
                      <a:pPr marL="0" marR="0" indent="139700">
                        <a:lnSpc>
                          <a:spcPct val="107000"/>
                        </a:lnSpc>
                        <a:spcBef>
                          <a:spcPts val="0"/>
                        </a:spcBef>
                        <a:spcAft>
                          <a:spcPts val="0"/>
                        </a:spcAft>
                      </a:pPr>
                      <a:r>
                        <a:rPr lang="en-US" sz="1100">
                          <a:effectLst/>
                        </a:rPr>
                        <a:t>NonResident Alien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43311176"/>
                  </a:ext>
                </a:extLst>
              </a:tr>
              <a:tr h="193072">
                <a:tc>
                  <a:txBody>
                    <a:bodyPr/>
                    <a:lstStyle/>
                    <a:p>
                      <a:pPr marL="0" marR="0" indent="139700">
                        <a:lnSpc>
                          <a:spcPct val="107000"/>
                        </a:lnSpc>
                        <a:spcBef>
                          <a:spcPts val="0"/>
                        </a:spcBef>
                        <a:spcAft>
                          <a:spcPts val="0"/>
                        </a:spcAft>
                      </a:pPr>
                      <a:r>
                        <a:rPr lang="en-US" sz="1100">
                          <a:effectLst/>
                        </a:rPr>
                        <a:t>Hispanic</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47689280"/>
                  </a:ext>
                </a:extLst>
              </a:tr>
              <a:tr h="193072">
                <a:tc>
                  <a:txBody>
                    <a:bodyPr/>
                    <a:lstStyle/>
                    <a:p>
                      <a:pPr marL="0" marR="0" indent="139700">
                        <a:lnSpc>
                          <a:spcPct val="107000"/>
                        </a:lnSpc>
                        <a:spcBef>
                          <a:spcPts val="0"/>
                        </a:spcBef>
                        <a:spcAft>
                          <a:spcPts val="0"/>
                        </a:spcAft>
                      </a:pPr>
                      <a:r>
                        <a:rPr lang="en-US" sz="1100">
                          <a:effectLst/>
                        </a:rPr>
                        <a:t>American Indian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29214272"/>
                  </a:ext>
                </a:extLst>
              </a:tr>
              <a:tr h="193072">
                <a:tc>
                  <a:txBody>
                    <a:bodyPr/>
                    <a:lstStyle/>
                    <a:p>
                      <a:pPr marL="0" marR="0" indent="139700">
                        <a:lnSpc>
                          <a:spcPct val="107000"/>
                        </a:lnSpc>
                        <a:spcBef>
                          <a:spcPts val="0"/>
                        </a:spcBef>
                        <a:spcAft>
                          <a:spcPts val="0"/>
                        </a:spcAft>
                      </a:pPr>
                      <a:r>
                        <a:rPr lang="en-US" sz="1100">
                          <a:effectLst/>
                        </a:rPr>
                        <a:t>Asian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74664305"/>
                  </a:ext>
                </a:extLst>
              </a:tr>
              <a:tr h="193072">
                <a:tc>
                  <a:txBody>
                    <a:bodyPr/>
                    <a:lstStyle/>
                    <a:p>
                      <a:pPr marL="0" marR="0" indent="139700">
                        <a:lnSpc>
                          <a:spcPct val="107000"/>
                        </a:lnSpc>
                        <a:spcBef>
                          <a:spcPts val="0"/>
                        </a:spcBef>
                        <a:spcAft>
                          <a:spcPts val="0"/>
                        </a:spcAft>
                      </a:pPr>
                      <a:r>
                        <a:rPr lang="en-US" sz="1100">
                          <a:effectLst/>
                        </a:rPr>
                        <a:t>African American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6129904"/>
                  </a:ext>
                </a:extLst>
              </a:tr>
              <a:tr h="193072">
                <a:tc>
                  <a:txBody>
                    <a:bodyPr/>
                    <a:lstStyle/>
                    <a:p>
                      <a:pPr marL="0" marR="0" indent="139700">
                        <a:lnSpc>
                          <a:spcPct val="107000"/>
                        </a:lnSpc>
                        <a:spcBef>
                          <a:spcPts val="0"/>
                        </a:spcBef>
                        <a:spcAft>
                          <a:spcPts val="0"/>
                        </a:spcAft>
                      </a:pPr>
                      <a:r>
                        <a:rPr lang="en-US" sz="1100">
                          <a:effectLst/>
                        </a:rPr>
                        <a:t>White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75574512"/>
                  </a:ext>
                </a:extLst>
              </a:tr>
              <a:tr h="193072">
                <a:tc>
                  <a:txBody>
                    <a:bodyPr/>
                    <a:lstStyle/>
                    <a:p>
                      <a:pPr marL="0" marR="0" indent="139700">
                        <a:lnSpc>
                          <a:spcPct val="107000"/>
                        </a:lnSpc>
                        <a:spcBef>
                          <a:spcPts val="0"/>
                        </a:spcBef>
                        <a:spcAft>
                          <a:spcPts val="0"/>
                        </a:spcAft>
                      </a:pPr>
                      <a:r>
                        <a:rPr lang="en-US" sz="1100">
                          <a:effectLst/>
                        </a:rPr>
                        <a:t>Two or More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48867096"/>
                  </a:ext>
                </a:extLst>
              </a:tr>
              <a:tr h="193072">
                <a:tc>
                  <a:txBody>
                    <a:bodyPr/>
                    <a:lstStyle/>
                    <a:p>
                      <a:pPr marL="0" marR="0" indent="139700">
                        <a:lnSpc>
                          <a:spcPct val="107000"/>
                        </a:lnSpc>
                        <a:spcBef>
                          <a:spcPts val="0"/>
                        </a:spcBef>
                        <a:spcAft>
                          <a:spcPts val="0"/>
                        </a:spcAft>
                      </a:pPr>
                      <a:r>
                        <a:rPr lang="en-US" sz="1100">
                          <a:effectLst/>
                        </a:rPr>
                        <a:t>Unknown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57929391"/>
                  </a:ext>
                </a:extLst>
              </a:tr>
              <a:tr h="193072">
                <a:tc>
                  <a:txBody>
                    <a:bodyPr/>
                    <a:lstStyle/>
                    <a:p>
                      <a:pPr marL="0" marR="0">
                        <a:lnSpc>
                          <a:spcPct val="107000"/>
                        </a:lnSpc>
                        <a:spcBef>
                          <a:spcPts val="0"/>
                        </a:spcBef>
                        <a:spcAft>
                          <a:spcPts val="0"/>
                        </a:spcAft>
                      </a:pPr>
                      <a:r>
                        <a:rPr lang="en-US" sz="1100">
                          <a:effectLst/>
                        </a:rPr>
                        <a:t>Female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71387440"/>
                  </a:ext>
                </a:extLst>
              </a:tr>
              <a:tr h="193072">
                <a:tc>
                  <a:txBody>
                    <a:bodyPr/>
                    <a:lstStyle/>
                    <a:p>
                      <a:pPr marL="0" marR="0" indent="139700">
                        <a:lnSpc>
                          <a:spcPct val="107000"/>
                        </a:lnSpc>
                        <a:spcBef>
                          <a:spcPts val="0"/>
                        </a:spcBef>
                        <a:spcAft>
                          <a:spcPts val="0"/>
                        </a:spcAft>
                      </a:pPr>
                      <a:r>
                        <a:rPr lang="en-US" sz="1100">
                          <a:effectLst/>
                        </a:rPr>
                        <a:t>NonResident Alien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6.2%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97475974"/>
                  </a:ext>
                </a:extLst>
              </a:tr>
              <a:tr h="193072">
                <a:tc>
                  <a:txBody>
                    <a:bodyPr/>
                    <a:lstStyle/>
                    <a:p>
                      <a:pPr marL="0" marR="0" indent="139700">
                        <a:lnSpc>
                          <a:spcPct val="107000"/>
                        </a:lnSpc>
                        <a:spcBef>
                          <a:spcPts val="0"/>
                        </a:spcBef>
                        <a:spcAft>
                          <a:spcPts val="0"/>
                        </a:spcAft>
                      </a:pPr>
                      <a:r>
                        <a:rPr lang="en-US" sz="1100">
                          <a:effectLst/>
                        </a:rPr>
                        <a:t>Hispanic</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30.8%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37659192"/>
                  </a:ext>
                </a:extLst>
              </a:tr>
              <a:tr h="193072">
                <a:tc>
                  <a:txBody>
                    <a:bodyPr/>
                    <a:lstStyle/>
                    <a:p>
                      <a:pPr marL="0" marR="0" indent="139700">
                        <a:lnSpc>
                          <a:spcPct val="107000"/>
                        </a:lnSpc>
                        <a:spcBef>
                          <a:spcPts val="0"/>
                        </a:spcBef>
                        <a:spcAft>
                          <a:spcPts val="0"/>
                        </a:spcAft>
                      </a:pPr>
                      <a:r>
                        <a:rPr lang="en-US" sz="1100">
                          <a:effectLst/>
                        </a:rPr>
                        <a:t>Asian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82694668"/>
                  </a:ext>
                </a:extLst>
              </a:tr>
              <a:tr h="193072">
                <a:tc>
                  <a:txBody>
                    <a:bodyPr/>
                    <a:lstStyle/>
                    <a:p>
                      <a:pPr marL="0" marR="0" indent="139700">
                        <a:lnSpc>
                          <a:spcPct val="107000"/>
                        </a:lnSpc>
                        <a:spcBef>
                          <a:spcPts val="0"/>
                        </a:spcBef>
                        <a:spcAft>
                          <a:spcPts val="0"/>
                        </a:spcAft>
                      </a:pPr>
                      <a:r>
                        <a:rPr lang="en-US" sz="1100">
                          <a:effectLst/>
                        </a:rPr>
                        <a:t>African American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50991182"/>
                  </a:ext>
                </a:extLst>
              </a:tr>
              <a:tr h="193072">
                <a:tc>
                  <a:txBody>
                    <a:bodyPr/>
                    <a:lstStyle/>
                    <a:p>
                      <a:pPr marL="0" marR="0" indent="139700">
                        <a:lnSpc>
                          <a:spcPct val="107000"/>
                        </a:lnSpc>
                        <a:spcBef>
                          <a:spcPts val="0"/>
                        </a:spcBef>
                        <a:spcAft>
                          <a:spcPts val="0"/>
                        </a:spcAft>
                      </a:pPr>
                      <a:r>
                        <a:rPr lang="en-US" sz="1100">
                          <a:effectLst/>
                        </a:rPr>
                        <a:t>White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52.3%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25819724"/>
                  </a:ext>
                </a:extLst>
              </a:tr>
              <a:tr h="193072">
                <a:tc>
                  <a:txBody>
                    <a:bodyPr/>
                    <a:lstStyle/>
                    <a:p>
                      <a:pPr marL="0" marR="0" indent="139700">
                        <a:lnSpc>
                          <a:spcPct val="107000"/>
                        </a:lnSpc>
                        <a:spcBef>
                          <a:spcPts val="0"/>
                        </a:spcBef>
                        <a:spcAft>
                          <a:spcPts val="0"/>
                        </a:spcAft>
                      </a:pPr>
                      <a:r>
                        <a:rPr lang="en-US" sz="1100">
                          <a:effectLst/>
                        </a:rPr>
                        <a:t>Two or More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96456660"/>
                  </a:ext>
                </a:extLst>
              </a:tr>
              <a:tr h="193072">
                <a:tc>
                  <a:txBody>
                    <a:bodyPr/>
                    <a:lstStyle/>
                    <a:p>
                      <a:pPr marL="0" marR="0" indent="139700">
                        <a:lnSpc>
                          <a:spcPct val="107000"/>
                        </a:lnSpc>
                        <a:spcBef>
                          <a:spcPts val="0"/>
                        </a:spcBef>
                        <a:spcAft>
                          <a:spcPts val="0"/>
                        </a:spcAft>
                      </a:pPr>
                      <a:r>
                        <a:rPr lang="en-US" sz="1100">
                          <a:effectLst/>
                        </a:rPr>
                        <a:t>Unknown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3.1%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49276467"/>
                  </a:ext>
                </a:extLst>
              </a:tr>
              <a:tr h="259061">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130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3897594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88660200"/>
              </p:ext>
            </p:extLst>
          </p:nvPr>
        </p:nvGraphicFramePr>
        <p:xfrm>
          <a:off x="6747703" y="1917185"/>
          <a:ext cx="3565221" cy="3978275"/>
        </p:xfrm>
        <a:graphic>
          <a:graphicData uri="http://schemas.openxmlformats.org/drawingml/2006/table">
            <a:tbl>
              <a:tblPr firstRow="1" firstCol="1" bandRow="1">
                <a:tableStyleId>{5C22544A-7EE6-4342-B048-85BDC9FD1C3A}</a:tableStyleId>
              </a:tblPr>
              <a:tblGrid>
                <a:gridCol w="2069271">
                  <a:extLst>
                    <a:ext uri="{9D8B030D-6E8A-4147-A177-3AD203B41FA5}">
                      <a16:colId xmlns:a16="http://schemas.microsoft.com/office/drawing/2014/main" val="2575995527"/>
                    </a:ext>
                  </a:extLst>
                </a:gridCol>
                <a:gridCol w="590196">
                  <a:extLst>
                    <a:ext uri="{9D8B030D-6E8A-4147-A177-3AD203B41FA5}">
                      <a16:colId xmlns:a16="http://schemas.microsoft.com/office/drawing/2014/main" val="3128384827"/>
                    </a:ext>
                  </a:extLst>
                </a:gridCol>
                <a:gridCol w="905754">
                  <a:extLst>
                    <a:ext uri="{9D8B030D-6E8A-4147-A177-3AD203B41FA5}">
                      <a16:colId xmlns:a16="http://schemas.microsoft.com/office/drawing/2014/main" val="937004607"/>
                    </a:ext>
                  </a:extLst>
                </a:gridCol>
              </a:tblGrid>
              <a:tr h="190500">
                <a:tc gridSpan="3">
                  <a:txBody>
                    <a:bodyPr/>
                    <a:lstStyle/>
                    <a:p>
                      <a:pPr marL="0" marR="0" algn="ctr">
                        <a:lnSpc>
                          <a:spcPct val="107000"/>
                        </a:lnSpc>
                        <a:spcBef>
                          <a:spcPts val="0"/>
                        </a:spcBef>
                        <a:spcAft>
                          <a:spcPts val="0"/>
                        </a:spcAft>
                      </a:pPr>
                      <a:r>
                        <a:rPr lang="en-US" sz="1100" dirty="0">
                          <a:effectLst/>
                        </a:rPr>
                        <a:t>FT staff diversity - fall 2019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7218773"/>
                  </a:ext>
                </a:extLst>
              </a:tr>
              <a:tr h="358774">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Count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a:effectLst/>
                        </a:rPr>
                        <a:t>% within gender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14468415"/>
                  </a:ext>
                </a:extLst>
              </a:tr>
              <a:tr h="190500">
                <a:tc>
                  <a:txBody>
                    <a:bodyPr/>
                    <a:lstStyle/>
                    <a:p>
                      <a:pPr marL="0" marR="0">
                        <a:lnSpc>
                          <a:spcPct val="107000"/>
                        </a:lnSpc>
                        <a:spcBef>
                          <a:spcPts val="0"/>
                        </a:spcBef>
                        <a:spcAft>
                          <a:spcPts val="0"/>
                        </a:spcAft>
                      </a:pPr>
                      <a:r>
                        <a:rPr lang="en-US" sz="1100">
                          <a:effectLst/>
                        </a:rPr>
                        <a:t>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142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98513778"/>
                  </a:ext>
                </a:extLst>
              </a:tr>
              <a:tr h="190500">
                <a:tc>
                  <a:txBody>
                    <a:bodyPr/>
                    <a:lstStyle/>
                    <a:p>
                      <a:pPr marL="0" marR="0" indent="139700">
                        <a:lnSpc>
                          <a:spcPct val="107000"/>
                        </a:lnSpc>
                        <a:spcBef>
                          <a:spcPts val="0"/>
                        </a:spcBef>
                        <a:spcAft>
                          <a:spcPts val="0"/>
                        </a:spcAft>
                      </a:pPr>
                      <a:r>
                        <a:rPr lang="en-US" sz="1100">
                          <a:effectLst/>
                        </a:rPr>
                        <a:t>NonResident Alien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88969941"/>
                  </a:ext>
                </a:extLst>
              </a:tr>
              <a:tr h="190500">
                <a:tc>
                  <a:txBody>
                    <a:bodyPr/>
                    <a:lstStyle/>
                    <a:p>
                      <a:pPr marL="0" marR="0" indent="139700">
                        <a:lnSpc>
                          <a:spcPct val="107000"/>
                        </a:lnSpc>
                        <a:spcBef>
                          <a:spcPts val="0"/>
                        </a:spcBef>
                        <a:spcAft>
                          <a:spcPts val="0"/>
                        </a:spcAft>
                      </a:pPr>
                      <a:r>
                        <a:rPr lang="en-US" sz="1100">
                          <a:effectLst/>
                        </a:rPr>
                        <a:t>Hispanic</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70.4%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59067478"/>
                  </a:ext>
                </a:extLst>
              </a:tr>
              <a:tr h="190500">
                <a:tc>
                  <a:txBody>
                    <a:bodyPr/>
                    <a:lstStyle/>
                    <a:p>
                      <a:pPr marL="0" marR="0" indent="139700">
                        <a:lnSpc>
                          <a:spcPct val="107000"/>
                        </a:lnSpc>
                        <a:spcBef>
                          <a:spcPts val="0"/>
                        </a:spcBef>
                        <a:spcAft>
                          <a:spcPts val="0"/>
                        </a:spcAft>
                      </a:pPr>
                      <a:r>
                        <a:rPr lang="en-US" sz="1100">
                          <a:effectLst/>
                        </a:rPr>
                        <a:t>American Indian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56262834"/>
                  </a:ext>
                </a:extLst>
              </a:tr>
              <a:tr h="190500">
                <a:tc>
                  <a:txBody>
                    <a:bodyPr/>
                    <a:lstStyle/>
                    <a:p>
                      <a:pPr marL="0" marR="0" indent="139700">
                        <a:lnSpc>
                          <a:spcPct val="107000"/>
                        </a:lnSpc>
                        <a:spcBef>
                          <a:spcPts val="0"/>
                        </a:spcBef>
                        <a:spcAft>
                          <a:spcPts val="0"/>
                        </a:spcAft>
                      </a:pPr>
                      <a:r>
                        <a:rPr lang="en-US" sz="1100">
                          <a:effectLst/>
                        </a:rPr>
                        <a:t>African American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10918372"/>
                  </a:ext>
                </a:extLst>
              </a:tr>
              <a:tr h="190500">
                <a:tc>
                  <a:txBody>
                    <a:bodyPr/>
                    <a:lstStyle/>
                    <a:p>
                      <a:pPr marL="0" marR="0" indent="139700">
                        <a:lnSpc>
                          <a:spcPct val="107000"/>
                        </a:lnSpc>
                        <a:spcBef>
                          <a:spcPts val="0"/>
                        </a:spcBef>
                        <a:spcAft>
                          <a:spcPts val="0"/>
                        </a:spcAft>
                      </a:pPr>
                      <a:r>
                        <a:rPr lang="en-US" sz="1100">
                          <a:effectLst/>
                        </a:rPr>
                        <a:t>White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19.0%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71076121"/>
                  </a:ext>
                </a:extLst>
              </a:tr>
              <a:tr h="190500">
                <a:tc>
                  <a:txBody>
                    <a:bodyPr/>
                    <a:lstStyle/>
                    <a:p>
                      <a:pPr marL="0" marR="0" indent="139700">
                        <a:lnSpc>
                          <a:spcPct val="107000"/>
                        </a:lnSpc>
                        <a:spcBef>
                          <a:spcPts val="0"/>
                        </a:spcBef>
                        <a:spcAft>
                          <a:spcPts val="0"/>
                        </a:spcAft>
                      </a:pPr>
                      <a:r>
                        <a:rPr lang="en-US" sz="1100">
                          <a:effectLst/>
                        </a:rPr>
                        <a:t>Two or More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20432566"/>
                  </a:ext>
                </a:extLst>
              </a:tr>
              <a:tr h="190500">
                <a:tc>
                  <a:txBody>
                    <a:bodyPr/>
                    <a:lstStyle/>
                    <a:p>
                      <a:pPr marL="0" marR="0" indent="139700">
                        <a:lnSpc>
                          <a:spcPct val="107000"/>
                        </a:lnSpc>
                        <a:spcBef>
                          <a:spcPts val="0"/>
                        </a:spcBef>
                        <a:spcAft>
                          <a:spcPts val="0"/>
                        </a:spcAft>
                      </a:pPr>
                      <a:r>
                        <a:rPr lang="en-US" sz="1100">
                          <a:effectLst/>
                        </a:rPr>
                        <a:t>Unknown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4.9%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64060156"/>
                  </a:ext>
                </a:extLst>
              </a:tr>
              <a:tr h="190500">
                <a:tc>
                  <a:txBody>
                    <a:bodyPr/>
                    <a:lstStyle/>
                    <a:p>
                      <a:pPr marL="0" marR="0">
                        <a:lnSpc>
                          <a:spcPct val="107000"/>
                        </a:lnSpc>
                        <a:spcBef>
                          <a:spcPts val="0"/>
                        </a:spcBef>
                        <a:spcAft>
                          <a:spcPts val="0"/>
                        </a:spcAft>
                      </a:pPr>
                      <a:r>
                        <a:rPr lang="en-US" sz="1100">
                          <a:effectLst/>
                        </a:rPr>
                        <a:t>Female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165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66901122"/>
                  </a:ext>
                </a:extLst>
              </a:tr>
              <a:tr h="190500">
                <a:tc>
                  <a:txBody>
                    <a:bodyPr/>
                    <a:lstStyle/>
                    <a:p>
                      <a:pPr marL="0" marR="0" indent="139700">
                        <a:lnSpc>
                          <a:spcPct val="107000"/>
                        </a:lnSpc>
                        <a:spcBef>
                          <a:spcPts val="0"/>
                        </a:spcBef>
                        <a:spcAft>
                          <a:spcPts val="0"/>
                        </a:spcAft>
                      </a:pPr>
                      <a:r>
                        <a:rPr lang="en-US" sz="1100">
                          <a:effectLst/>
                        </a:rPr>
                        <a:t>NonResident Alien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65208458"/>
                  </a:ext>
                </a:extLst>
              </a:tr>
              <a:tr h="190500">
                <a:tc>
                  <a:txBody>
                    <a:bodyPr/>
                    <a:lstStyle/>
                    <a:p>
                      <a:pPr marL="0" marR="0" indent="139700">
                        <a:lnSpc>
                          <a:spcPct val="107000"/>
                        </a:lnSpc>
                        <a:spcBef>
                          <a:spcPts val="0"/>
                        </a:spcBef>
                        <a:spcAft>
                          <a:spcPts val="0"/>
                        </a:spcAft>
                      </a:pPr>
                      <a:r>
                        <a:rPr lang="en-US" sz="1100">
                          <a:effectLst/>
                        </a:rPr>
                        <a:t>Hispanic</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70.3%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77895083"/>
                  </a:ext>
                </a:extLst>
              </a:tr>
              <a:tr h="190500">
                <a:tc>
                  <a:txBody>
                    <a:bodyPr/>
                    <a:lstStyle/>
                    <a:p>
                      <a:pPr marL="0" marR="0" indent="139700">
                        <a:lnSpc>
                          <a:spcPct val="107000"/>
                        </a:lnSpc>
                        <a:spcBef>
                          <a:spcPts val="0"/>
                        </a:spcBef>
                        <a:spcAft>
                          <a:spcPts val="0"/>
                        </a:spcAft>
                      </a:pPr>
                      <a:r>
                        <a:rPr lang="en-US" sz="1100">
                          <a:effectLst/>
                        </a:rPr>
                        <a:t>American Indian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68649039"/>
                  </a:ext>
                </a:extLst>
              </a:tr>
              <a:tr h="190500">
                <a:tc>
                  <a:txBody>
                    <a:bodyPr/>
                    <a:lstStyle/>
                    <a:p>
                      <a:pPr marL="0" marR="0" indent="139700">
                        <a:lnSpc>
                          <a:spcPct val="107000"/>
                        </a:lnSpc>
                        <a:spcBef>
                          <a:spcPts val="0"/>
                        </a:spcBef>
                        <a:spcAft>
                          <a:spcPts val="0"/>
                        </a:spcAft>
                      </a:pPr>
                      <a:r>
                        <a:rPr lang="en-US" sz="1100">
                          <a:effectLst/>
                        </a:rPr>
                        <a:t>Asian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0.6%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18929206"/>
                  </a:ext>
                </a:extLst>
              </a:tr>
              <a:tr h="190500">
                <a:tc>
                  <a:txBody>
                    <a:bodyPr/>
                    <a:lstStyle/>
                    <a:p>
                      <a:pPr marL="0" marR="0" indent="139700">
                        <a:lnSpc>
                          <a:spcPct val="107000"/>
                        </a:lnSpc>
                        <a:spcBef>
                          <a:spcPts val="0"/>
                        </a:spcBef>
                        <a:spcAft>
                          <a:spcPts val="0"/>
                        </a:spcAft>
                      </a:pPr>
                      <a:r>
                        <a:rPr lang="en-US" sz="1100">
                          <a:effectLst/>
                        </a:rPr>
                        <a:t>African American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72334810"/>
                  </a:ext>
                </a:extLst>
              </a:tr>
              <a:tr h="190500">
                <a:tc>
                  <a:txBody>
                    <a:bodyPr/>
                    <a:lstStyle/>
                    <a:p>
                      <a:pPr marL="0" marR="0" indent="139700">
                        <a:lnSpc>
                          <a:spcPct val="107000"/>
                        </a:lnSpc>
                        <a:spcBef>
                          <a:spcPts val="0"/>
                        </a:spcBef>
                        <a:spcAft>
                          <a:spcPts val="0"/>
                        </a:spcAft>
                      </a:pPr>
                      <a:r>
                        <a:rPr lang="en-US" sz="1100">
                          <a:effectLst/>
                        </a:rPr>
                        <a:t>White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20.0%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11542742"/>
                  </a:ext>
                </a:extLst>
              </a:tr>
              <a:tr h="190500">
                <a:tc>
                  <a:txBody>
                    <a:bodyPr/>
                    <a:lstStyle/>
                    <a:p>
                      <a:pPr marL="0" marR="0" indent="139700">
                        <a:lnSpc>
                          <a:spcPct val="107000"/>
                        </a:lnSpc>
                        <a:spcBef>
                          <a:spcPts val="0"/>
                        </a:spcBef>
                        <a:spcAft>
                          <a:spcPts val="0"/>
                        </a:spcAft>
                      </a:pPr>
                      <a:r>
                        <a:rPr lang="en-US" sz="1100">
                          <a:effectLst/>
                        </a:rPr>
                        <a:t>Two or More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9571727"/>
                  </a:ext>
                </a:extLst>
              </a:tr>
              <a:tr h="190500">
                <a:tc>
                  <a:txBody>
                    <a:bodyPr/>
                    <a:lstStyle/>
                    <a:p>
                      <a:pPr marL="0" marR="0" indent="139700">
                        <a:lnSpc>
                          <a:spcPct val="107000"/>
                        </a:lnSpc>
                        <a:spcBef>
                          <a:spcPts val="0"/>
                        </a:spcBef>
                        <a:spcAft>
                          <a:spcPts val="0"/>
                        </a:spcAft>
                      </a:pPr>
                      <a:r>
                        <a:rPr lang="en-US" sz="1100">
                          <a:effectLst/>
                        </a:rPr>
                        <a:t>Unknown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85507589"/>
                  </a:ext>
                </a:extLst>
              </a:tr>
              <a:tr h="190500">
                <a:tc>
                  <a:txBody>
                    <a:bodyPr/>
                    <a:lstStyle/>
                    <a:p>
                      <a:pPr marL="0" marR="0">
                        <a:lnSpc>
                          <a:spcPct val="107000"/>
                        </a:lnSpc>
                        <a:spcBef>
                          <a:spcPts val="0"/>
                        </a:spcBef>
                        <a:spcAft>
                          <a:spcPts val="0"/>
                        </a:spcAft>
                      </a:pPr>
                      <a:r>
                        <a:rPr lang="en-US" sz="1100">
                          <a:effectLst/>
                        </a:rPr>
                        <a:t>Total</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307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04543250"/>
                  </a:ext>
                </a:extLst>
              </a:tr>
            </a:tbl>
          </a:graphicData>
        </a:graphic>
      </p:graphicFrame>
    </p:spTree>
    <p:extLst>
      <p:ext uri="{BB962C8B-B14F-4D97-AF65-F5344CB8AC3E}">
        <p14:creationId xmlns:p14="http://schemas.microsoft.com/office/powerpoint/2010/main" val="35034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Fall 2019 Fast Facts</a:t>
            </a:r>
            <a:r>
              <a:rPr lang="en-US" dirty="0"/>
              <a:t> </a:t>
            </a:r>
            <a:r>
              <a:rPr lang="en-US" i="1" dirty="0"/>
              <a:t>on </a:t>
            </a:r>
            <a:r>
              <a:rPr lang="en-US" i="1" dirty="0" smtClean="0"/>
              <a:t>Students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latin typeface="Calibri Light" panose="020F0302020204030204" pitchFamily="34" charset="0"/>
                <a:cs typeface="Calibri Light" panose="020F0302020204030204" pitchFamily="34" charset="0"/>
              </a:rPr>
              <a:t>2/3 </a:t>
            </a:r>
            <a:r>
              <a:rPr lang="en-US" dirty="0">
                <a:latin typeface="Calibri Light" panose="020F0302020204030204" pitchFamily="34" charset="0"/>
                <a:cs typeface="Calibri Light" panose="020F0302020204030204" pitchFamily="34" charset="0"/>
              </a:rPr>
              <a:t>(67%) of all students were female and 33 % were male </a:t>
            </a:r>
          </a:p>
          <a:p>
            <a:pPr lvl="0"/>
            <a:r>
              <a:rPr lang="en-US" dirty="0">
                <a:latin typeface="Calibri Light" panose="020F0302020204030204" pitchFamily="34" charset="0"/>
                <a:cs typeface="Calibri Light" panose="020F0302020204030204" pitchFamily="34" charset="0"/>
              </a:rPr>
              <a:t>More than half of all Highlands students were </a:t>
            </a:r>
            <a:endParaRPr lang="en-US" dirty="0" smtClean="0">
              <a:latin typeface="Calibri Light" panose="020F0302020204030204" pitchFamily="34" charset="0"/>
              <a:cs typeface="Calibri Light" panose="020F0302020204030204" pitchFamily="34" charset="0"/>
            </a:endParaRPr>
          </a:p>
          <a:p>
            <a:pPr lvl="1"/>
            <a:r>
              <a:rPr lang="en-US" dirty="0" smtClean="0">
                <a:latin typeface="Calibri Light" panose="020F0302020204030204" pitchFamily="34" charset="0"/>
                <a:cs typeface="Calibri Light" panose="020F0302020204030204" pitchFamily="34" charset="0"/>
              </a:rPr>
              <a:t>54% </a:t>
            </a:r>
            <a:r>
              <a:rPr lang="en-US" dirty="0" smtClean="0">
                <a:latin typeface="Calibri Light" panose="020F0302020204030204" pitchFamily="34" charset="0"/>
                <a:cs typeface="Calibri Light" panose="020F0302020204030204" pitchFamily="34" charset="0"/>
              </a:rPr>
              <a:t>Hispanic</a:t>
            </a:r>
            <a:endParaRPr lang="en-US" dirty="0" smtClean="0">
              <a:latin typeface="Calibri Light" panose="020F0302020204030204" pitchFamily="34" charset="0"/>
              <a:cs typeface="Calibri Light" panose="020F0302020204030204" pitchFamily="34" charset="0"/>
            </a:endParaRPr>
          </a:p>
          <a:p>
            <a:pPr lvl="1"/>
            <a:r>
              <a:rPr lang="en-US" dirty="0" smtClean="0">
                <a:latin typeface="Calibri Light" panose="020F0302020204030204" pitchFamily="34" charset="0"/>
                <a:cs typeface="Calibri Light" panose="020F0302020204030204" pitchFamily="34" charset="0"/>
              </a:rPr>
              <a:t>23</a:t>
            </a: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 White</a:t>
            </a:r>
            <a:r>
              <a:rPr lang="en-US" dirty="0">
                <a:latin typeface="Calibri Light" panose="020F0302020204030204" pitchFamily="34" charset="0"/>
                <a:cs typeface="Calibri Light" panose="020F0302020204030204" pitchFamily="34" charset="0"/>
              </a:rPr>
              <a:t>; </a:t>
            </a:r>
            <a:endParaRPr lang="en-US" dirty="0" smtClean="0">
              <a:latin typeface="Calibri Light" panose="020F0302020204030204" pitchFamily="34" charset="0"/>
              <a:cs typeface="Calibri Light" panose="020F0302020204030204" pitchFamily="34" charset="0"/>
            </a:endParaRPr>
          </a:p>
          <a:p>
            <a:pPr lvl="1"/>
            <a:r>
              <a:rPr lang="en-US" dirty="0" smtClean="0">
                <a:latin typeface="Calibri Light" panose="020F0302020204030204" pitchFamily="34" charset="0"/>
                <a:cs typeface="Calibri Light" panose="020F0302020204030204" pitchFamily="34" charset="0"/>
              </a:rPr>
              <a:t>9</a:t>
            </a:r>
            <a:r>
              <a:rPr lang="en-US" dirty="0">
                <a:latin typeface="Calibri Light" panose="020F0302020204030204" pitchFamily="34" charset="0"/>
                <a:cs typeface="Calibri Light" panose="020F0302020204030204" pitchFamily="34" charset="0"/>
              </a:rPr>
              <a:t>% identified as American Indian, Native American, or Indigenous; </a:t>
            </a:r>
            <a:endParaRPr lang="en-US" dirty="0" smtClean="0">
              <a:latin typeface="Calibri Light" panose="020F0302020204030204" pitchFamily="34" charset="0"/>
              <a:cs typeface="Calibri Light" panose="020F0302020204030204" pitchFamily="34" charset="0"/>
            </a:endParaRPr>
          </a:p>
          <a:p>
            <a:pPr lvl="1"/>
            <a:r>
              <a:rPr lang="en-US" dirty="0" smtClean="0">
                <a:latin typeface="Calibri Light" panose="020F0302020204030204" pitchFamily="34" charset="0"/>
                <a:cs typeface="Calibri Light" panose="020F0302020204030204" pitchFamily="34" charset="0"/>
              </a:rPr>
              <a:t>5% African/Black </a:t>
            </a:r>
            <a:r>
              <a:rPr lang="en-US" dirty="0" smtClean="0">
                <a:latin typeface="Calibri Light" panose="020F0302020204030204" pitchFamily="34" charset="0"/>
                <a:cs typeface="Calibri Light" panose="020F0302020204030204" pitchFamily="34" charset="0"/>
              </a:rPr>
              <a:t>Americans and</a:t>
            </a:r>
            <a:r>
              <a:rPr lang="en-US" dirty="0">
                <a:latin typeface="Calibri Light" panose="020F0302020204030204" pitchFamily="34" charset="0"/>
                <a:cs typeface="Calibri Light" panose="020F0302020204030204" pitchFamily="34" charset="0"/>
              </a:rPr>
              <a:t>, </a:t>
            </a:r>
            <a:endParaRPr lang="en-US" dirty="0" smtClean="0">
              <a:latin typeface="Calibri Light" panose="020F0302020204030204" pitchFamily="34" charset="0"/>
              <a:cs typeface="Calibri Light" panose="020F0302020204030204" pitchFamily="34" charset="0"/>
            </a:endParaRPr>
          </a:p>
          <a:p>
            <a:pPr lvl="1"/>
            <a:r>
              <a:rPr lang="en-US" dirty="0" smtClean="0">
                <a:latin typeface="Calibri Light" panose="020F0302020204030204" pitchFamily="34" charset="0"/>
                <a:cs typeface="Calibri Light" panose="020F0302020204030204" pitchFamily="34" charset="0"/>
              </a:rPr>
              <a:t>4</a:t>
            </a:r>
            <a:r>
              <a:rPr lang="en-US" dirty="0">
                <a:latin typeface="Calibri Light" panose="020F0302020204030204" pitchFamily="34" charset="0"/>
                <a:cs typeface="Calibri Light" panose="020F0302020204030204" pitchFamily="34" charset="0"/>
              </a:rPr>
              <a:t>% of all students were International. Approximately 4% identified as “Other</a:t>
            </a:r>
            <a:r>
              <a:rPr lang="en-US" dirty="0" smtClean="0">
                <a:latin typeface="Calibri Light" panose="020F0302020204030204" pitchFamily="34" charset="0"/>
                <a:cs typeface="Calibri Light" panose="020F0302020204030204" pitchFamily="34" charset="0"/>
              </a:rPr>
              <a:t>”.</a:t>
            </a:r>
          </a:p>
          <a:p>
            <a:pPr marL="457200" lvl="1" indent="0">
              <a:buNone/>
            </a:pPr>
            <a:r>
              <a:rPr lang="en-US" sz="1700" dirty="0" smtClean="0"/>
              <a:t>(</a:t>
            </a:r>
            <a:r>
              <a:rPr lang="en-US" sz="1700" dirty="0"/>
              <a:t>Retrieved from </a:t>
            </a:r>
            <a:r>
              <a:rPr lang="en-US" sz="1700" u="sng" dirty="0">
                <a:hlinkClick r:id="rId2"/>
              </a:rPr>
              <a:t>http://its.nmhu.edu/IntranetUploads/006620-Fall2019St-12102019125504.pdf</a:t>
            </a:r>
            <a:r>
              <a:rPr lang="en-US" sz="1700" dirty="0"/>
              <a:t>)</a:t>
            </a: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2476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45512"/>
          </a:xfrm>
        </p:spPr>
        <p:txBody>
          <a:bodyPr>
            <a:normAutofit fontScale="90000"/>
          </a:bodyPr>
          <a:lstStyle/>
          <a:p>
            <a:pPr algn="ctr"/>
            <a:r>
              <a:rPr lang="en-US" dirty="0" smtClean="0"/>
              <a:t>“The WORK” is difficult … sometimes the work moves forward … sometimes the work rolls over you …</a:t>
            </a:r>
            <a:endParaRPr lang="en-US" dirty="0"/>
          </a:p>
        </p:txBody>
      </p:sp>
      <p:pic>
        <p:nvPicPr>
          <p:cNvPr id="1028" name="Picture 4" descr="Image for po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00500" y="2763044"/>
            <a:ext cx="4191000" cy="2476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07028" y="6052458"/>
            <a:ext cx="10210800" cy="646331"/>
          </a:xfrm>
          <a:prstGeom prst="rect">
            <a:avLst/>
          </a:prstGeom>
          <a:noFill/>
        </p:spPr>
        <p:txBody>
          <a:bodyPr wrap="square" rtlCol="0">
            <a:spAutoFit/>
          </a:bodyPr>
          <a:lstStyle/>
          <a:p>
            <a:r>
              <a:rPr lang="en-US" sz="1200" dirty="0" smtClean="0"/>
              <a:t>Sisyphus Image Retrieved </a:t>
            </a:r>
            <a:r>
              <a:rPr lang="en-US" sz="1200" dirty="0"/>
              <a:t>from: </a:t>
            </a:r>
            <a:r>
              <a:rPr lang="en-US" sz="1200" dirty="0">
                <a:hlinkClick r:id="rId3"/>
              </a:rPr>
              <a:t>https://</a:t>
            </a:r>
            <a:r>
              <a:rPr lang="en-US" sz="1200" dirty="0" smtClean="0">
                <a:hlinkClick r:id="rId3"/>
              </a:rPr>
              <a:t>www.google.com/url?sa=i&amp;url=https%3A%2F%2Fmedium.com%2Fpublishous%2Frevisiting-the-myth-of-sisyphus-41c6c7743359&amp;psig=AOvVaw2yuPYvPV8-rx1I8odJkJgX&amp;ust=1597246414692000&amp;source=images&amp;cd=vfe&amp;ved=0CAIQjRxqFwoTCJCwn9u8k-sCFQAAAAAdAAAAABBU</a:t>
            </a:r>
            <a:r>
              <a:rPr lang="en-US" sz="1200" dirty="0" smtClean="0"/>
              <a:t> </a:t>
            </a:r>
            <a:endParaRPr lang="en-US" sz="1200" dirty="0"/>
          </a:p>
        </p:txBody>
      </p:sp>
    </p:spTree>
    <p:extLst>
      <p:ext uri="{BB962C8B-B14F-4D97-AF65-F5344CB8AC3E}">
        <p14:creationId xmlns:p14="http://schemas.microsoft.com/office/powerpoint/2010/main" val="318212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a:t>
            </a:r>
            <a:r>
              <a:rPr lang="en-US" i="1" dirty="0" smtClean="0"/>
              <a:t>ssess </a:t>
            </a:r>
            <a:r>
              <a:rPr lang="en-US" i="1" dirty="0"/>
              <a:t>and increase diversity courses across units to benefit all students</a:t>
            </a:r>
            <a:r>
              <a:rPr lang="en-US" dirty="0"/>
              <a:t> </a:t>
            </a:r>
            <a:endParaRPr lang="en-US" dirty="0"/>
          </a:p>
        </p:txBody>
      </p:sp>
      <p:sp>
        <p:nvSpPr>
          <p:cNvPr id="3" name="Content Placeholder 2"/>
          <p:cNvSpPr>
            <a:spLocks noGrp="1"/>
          </p:cNvSpPr>
          <p:nvPr>
            <p:ph idx="1"/>
          </p:nvPr>
        </p:nvSpPr>
        <p:spPr/>
        <p:txBody>
          <a:bodyPr/>
          <a:lstStyle/>
          <a:p>
            <a:r>
              <a:rPr lang="en-US" dirty="0">
                <a:latin typeface="+mj-lt"/>
              </a:rPr>
              <a:t>Review of the Graduate and UG Course Catalogs located course names &amp; CRNs that reflect diversity or multiculturalism in the title: approx. 65; mostly in SOE and CAS, some in SSW </a:t>
            </a:r>
            <a:endParaRPr lang="en-US" dirty="0" smtClean="0">
              <a:latin typeface="+mj-lt"/>
            </a:endParaRPr>
          </a:p>
          <a:p>
            <a:r>
              <a:rPr lang="en-US" dirty="0">
                <a:latin typeface="+mj-lt"/>
              </a:rPr>
              <a:t>Women’s Studies and NAHS are the only stand alone minor-programs that </a:t>
            </a:r>
            <a:r>
              <a:rPr lang="en-US" dirty="0" smtClean="0">
                <a:latin typeface="+mj-lt"/>
              </a:rPr>
              <a:t>specifically address </a:t>
            </a:r>
            <a:r>
              <a:rPr lang="en-US" dirty="0">
                <a:latin typeface="+mj-lt"/>
              </a:rPr>
              <a:t>multiculturalism and </a:t>
            </a:r>
            <a:r>
              <a:rPr lang="en-US" dirty="0" smtClean="0">
                <a:latin typeface="+mj-lt"/>
              </a:rPr>
              <a:t>diversity</a:t>
            </a:r>
          </a:p>
          <a:p>
            <a:r>
              <a:rPr lang="en-US" dirty="0">
                <a:latin typeface="+mj-lt"/>
              </a:rPr>
              <a:t>All students should have an understanding of the value of cultural diversity. </a:t>
            </a:r>
          </a:p>
          <a:p>
            <a:pPr marL="0" indent="0">
              <a:buNone/>
            </a:pPr>
            <a:endParaRPr lang="en-US" dirty="0"/>
          </a:p>
          <a:p>
            <a:endParaRPr lang="en-US" dirty="0"/>
          </a:p>
        </p:txBody>
      </p:sp>
    </p:spTree>
    <p:extLst>
      <p:ext uri="{BB962C8B-B14F-4D97-AF65-F5344CB8AC3E}">
        <p14:creationId xmlns:p14="http://schemas.microsoft.com/office/powerpoint/2010/main" val="393641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Light" panose="020F0302020204030204" pitchFamily="34" charset="0"/>
                <a:cs typeface="Calibri Light" panose="020F0302020204030204" pitchFamily="34" charset="0"/>
              </a:rPr>
              <a:t>Speaking Truth</a:t>
            </a:r>
            <a:endParaRPr lang="en-US" dirty="0">
              <a:latin typeface="Calibri Light" panose="020F0302020204030204" pitchFamily="34" charset="0"/>
              <a:cs typeface="Calibri Light" panose="020F0302020204030204" pitchFamily="34" charset="0"/>
            </a:endParaRPr>
          </a:p>
        </p:txBody>
      </p:sp>
      <p:pic>
        <p:nvPicPr>
          <p:cNvPr id="4" name="Content Placeholder 4">
            <a:extLst>
              <a:ext uri="{FF2B5EF4-FFF2-40B4-BE49-F238E27FC236}">
                <a16:creationId xmlns:a16="http://schemas.microsoft.com/office/drawing/2014/main" id="{FBDA3966-ED56-104B-ADF3-55930BDBDA29}"/>
              </a:ext>
            </a:extLst>
          </p:cNvPr>
          <p:cNvPicPr>
            <a:picLocks noGrp="1" noChangeAspect="1"/>
          </p:cNvPicPr>
          <p:nvPr>
            <p:ph idx="1"/>
          </p:nvPr>
        </p:nvPicPr>
        <p:blipFill>
          <a:blip r:embed="rId2"/>
          <a:stretch>
            <a:fillRect/>
          </a:stretch>
        </p:blipFill>
        <p:spPr>
          <a:xfrm>
            <a:off x="838200" y="1909144"/>
            <a:ext cx="6205171" cy="4166976"/>
          </a:xfrm>
        </p:spPr>
      </p:pic>
      <p:sp>
        <p:nvSpPr>
          <p:cNvPr id="5" name="TextBox 4"/>
          <p:cNvSpPr txBox="1"/>
          <p:nvPr/>
        </p:nvSpPr>
        <p:spPr>
          <a:xfrm>
            <a:off x="7686989" y="1467017"/>
            <a:ext cx="3858567"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Leadership &amp; Vision</a:t>
            </a:r>
          </a:p>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Cultural Intelligence</a:t>
            </a:r>
          </a:p>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Acknowledging inequities &amp; disparities exist in policies and practices</a:t>
            </a:r>
          </a:p>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Resources</a:t>
            </a:r>
          </a:p>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Complex and often difficult vertical and horizontal communications</a:t>
            </a:r>
          </a:p>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Collaboration </a:t>
            </a:r>
          </a:p>
          <a:p>
            <a:pPr marL="342900" indent="-342900">
              <a:buFont typeface="Arial" panose="020B0604020202020204" pitchFamily="34" charset="0"/>
              <a:buChar char="•"/>
            </a:pPr>
            <a:r>
              <a:rPr lang="en-US" sz="2400" dirty="0" smtClean="0">
                <a:latin typeface="Calibri Light" panose="020F0302020204030204" pitchFamily="34" charset="0"/>
                <a:cs typeface="Calibri Light" panose="020F0302020204030204" pitchFamily="34" charset="0"/>
              </a:rPr>
              <a:t>This work takes time, commitment, and resilience</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672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4431"/>
            <a:ext cx="9144000" cy="2387600"/>
          </a:xfrm>
        </p:spPr>
        <p:txBody>
          <a:bodyPr>
            <a:normAutofit fontScale="90000"/>
          </a:bodyPr>
          <a:lstStyle/>
          <a:p>
            <a:r>
              <a:rPr lang="en-US" dirty="0" smtClean="0"/>
              <a:t>II</a:t>
            </a:r>
            <a:br>
              <a:rPr lang="en-US" dirty="0" smtClean="0"/>
            </a:br>
            <a:r>
              <a:rPr lang="en-US" dirty="0" smtClean="0"/>
              <a:t>Diversity. Equity. Inclusion. </a:t>
            </a:r>
            <a:br>
              <a:rPr lang="en-US" dirty="0" smtClean="0"/>
            </a:br>
            <a:r>
              <a:rPr lang="en-US" dirty="0" smtClean="0"/>
              <a:t>Currently at Highlands University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074" y="4557856"/>
            <a:ext cx="1693852" cy="2008909"/>
          </a:xfrm>
          <a:prstGeom prst="rect">
            <a:avLst/>
          </a:prstGeom>
        </p:spPr>
      </p:pic>
    </p:spTree>
    <p:extLst>
      <p:ext uri="{BB962C8B-B14F-4D97-AF65-F5344CB8AC3E}">
        <p14:creationId xmlns:p14="http://schemas.microsoft.com/office/powerpoint/2010/main" val="88038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HU </a:t>
            </a:r>
            <a:r>
              <a:rPr lang="en-US" b="1" dirty="0" smtClean="0"/>
              <a:t>President’s Council on Diversity</a:t>
            </a:r>
            <a:r>
              <a:rPr lang="en-US" b="1" dirty="0"/>
              <a:t>, Equity &amp; </a:t>
            </a:r>
            <a:r>
              <a:rPr lang="en-US" b="1" dirty="0" smtClean="0"/>
              <a:t>(2015-2020)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8413" y="1690688"/>
            <a:ext cx="8902840" cy="4780450"/>
          </a:xfrm>
        </p:spPr>
      </p:pic>
    </p:spTree>
    <p:extLst>
      <p:ext uri="{BB962C8B-B14F-4D97-AF65-F5344CB8AC3E}">
        <p14:creationId xmlns:p14="http://schemas.microsoft.com/office/powerpoint/2010/main" val="270496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D0CF85-5E92-41F3-A2E6-96EEB599C3DA}"/>
              </a:ext>
            </a:extLst>
          </p:cNvPr>
          <p:cNvSpPr txBox="1"/>
          <p:nvPr/>
        </p:nvSpPr>
        <p:spPr>
          <a:xfrm>
            <a:off x="887766" y="763480"/>
            <a:ext cx="10700669" cy="5786199"/>
          </a:xfrm>
          <a:prstGeom prst="rect">
            <a:avLst/>
          </a:prstGeom>
          <a:noFill/>
        </p:spPr>
        <p:txBody>
          <a:bodyPr wrap="square" rtlCol="0">
            <a:spAutoFit/>
          </a:bodyPr>
          <a:lstStyle/>
          <a:p>
            <a:r>
              <a:rPr lang="en-US" sz="2800" b="1" dirty="0">
                <a:latin typeface="+mj-lt"/>
              </a:rPr>
              <a:t>Strategic Planning  Activities:</a:t>
            </a:r>
          </a:p>
          <a:p>
            <a:r>
              <a:rPr lang="en-US" sz="2800" dirty="0">
                <a:latin typeface="+mj-lt"/>
              </a:rPr>
              <a:t>2015 </a:t>
            </a:r>
            <a:r>
              <a:rPr lang="en-US" sz="2800" dirty="0" smtClean="0">
                <a:latin typeface="+mj-lt"/>
              </a:rPr>
              <a:t>	Initial </a:t>
            </a:r>
            <a:r>
              <a:rPr lang="en-US" sz="2800" dirty="0">
                <a:latin typeface="+mj-lt"/>
              </a:rPr>
              <a:t>Formation  DAC Mission  Purpose &amp; Reforms </a:t>
            </a:r>
          </a:p>
          <a:p>
            <a:r>
              <a:rPr lang="en-US" sz="2800" dirty="0" smtClean="0">
                <a:latin typeface="+mj-lt"/>
              </a:rPr>
              <a:t>	(</a:t>
            </a:r>
            <a:r>
              <a:rPr lang="en-US" sz="2800" dirty="0">
                <a:latin typeface="+mj-lt"/>
              </a:rPr>
              <a:t>Institutional/Pedagogical/Programmatic/Community </a:t>
            </a:r>
            <a:r>
              <a:rPr lang="en-US" sz="2800" dirty="0" smtClean="0">
                <a:latin typeface="+mj-lt"/>
              </a:rPr>
              <a:t>Articulation</a:t>
            </a:r>
          </a:p>
          <a:p>
            <a:r>
              <a:rPr lang="en-US" b="1" dirty="0" smtClean="0">
                <a:latin typeface="+mj-lt"/>
              </a:rPr>
              <a:t>	</a:t>
            </a:r>
          </a:p>
          <a:p>
            <a:r>
              <a:rPr lang="en-US" b="1" dirty="0">
                <a:latin typeface="+mj-lt"/>
              </a:rPr>
              <a:t>	</a:t>
            </a:r>
            <a:r>
              <a:rPr lang="en-US" b="1" dirty="0" smtClean="0">
                <a:latin typeface="+mj-lt"/>
              </a:rPr>
              <a:t>Diversity</a:t>
            </a:r>
            <a:r>
              <a:rPr lang="en-US" b="1" dirty="0">
                <a:latin typeface="+mj-lt"/>
              </a:rPr>
              <a:t>	As an Hispanic-Serving Institution (HSI) and an aspiring Native American-Serving </a:t>
            </a:r>
            <a:r>
              <a:rPr lang="en-US" b="1" dirty="0" smtClean="0">
                <a:latin typeface="+mj-lt"/>
              </a:rPr>
              <a:t>	Non-Tribal 	Institution </a:t>
            </a:r>
            <a:r>
              <a:rPr lang="en-US" b="1" dirty="0">
                <a:latin typeface="+mj-lt"/>
              </a:rPr>
              <a:t>(NASNTI), we welcome national, international, and Indigenous students, </a:t>
            </a:r>
            <a:r>
              <a:rPr lang="en-US" b="1" dirty="0" smtClean="0">
                <a:latin typeface="+mj-lt"/>
              </a:rPr>
              <a:t>and </a:t>
            </a:r>
            <a:r>
              <a:rPr lang="en-US" b="1" dirty="0">
                <a:latin typeface="+mj-lt"/>
              </a:rPr>
              <a:t>consider </a:t>
            </a:r>
            <a:r>
              <a:rPr lang="en-US" b="1" dirty="0" smtClean="0">
                <a:latin typeface="+mj-lt"/>
              </a:rPr>
              <a:t>	diversity </a:t>
            </a:r>
            <a:r>
              <a:rPr lang="en-US" b="1" dirty="0">
                <a:latin typeface="+mj-lt"/>
              </a:rPr>
              <a:t>as our strength. We acknowledge and embrace the cultural values, </a:t>
            </a:r>
            <a:r>
              <a:rPr lang="en-US" b="1" dirty="0" smtClean="0">
                <a:latin typeface="+mj-lt"/>
              </a:rPr>
              <a:t>experiences </a:t>
            </a:r>
            <a:r>
              <a:rPr lang="en-US" b="1" dirty="0">
                <a:latin typeface="+mj-lt"/>
              </a:rPr>
              <a:t>and multiple </a:t>
            </a:r>
            <a:r>
              <a:rPr lang="en-US" b="1" dirty="0" smtClean="0">
                <a:latin typeface="+mj-lt"/>
              </a:rPr>
              <a:t>	identities </a:t>
            </a:r>
            <a:r>
              <a:rPr lang="en-US" b="1" dirty="0">
                <a:latin typeface="+mj-lt"/>
              </a:rPr>
              <a:t>within our community through inclusion and fairness. </a:t>
            </a:r>
            <a:endParaRPr lang="en-US" dirty="0">
              <a:latin typeface="+mj-lt"/>
            </a:endParaRPr>
          </a:p>
          <a:p>
            <a:r>
              <a:rPr lang="en-US" sz="2800" dirty="0" smtClean="0">
                <a:latin typeface="+mj-lt"/>
              </a:rPr>
              <a:t>2017 	SWOT </a:t>
            </a:r>
            <a:r>
              <a:rPr lang="en-US" sz="2800" dirty="0">
                <a:latin typeface="+mj-lt"/>
              </a:rPr>
              <a:t>Analysis &amp; Strategic  Plan  x 7 Goals;   Researched  5 </a:t>
            </a:r>
            <a:r>
              <a:rPr lang="en-US" sz="2800" dirty="0" smtClean="0">
                <a:latin typeface="+mj-lt"/>
              </a:rPr>
              <a:t>	University  </a:t>
            </a:r>
            <a:r>
              <a:rPr lang="en-US" sz="2800" dirty="0">
                <a:latin typeface="+mj-lt"/>
              </a:rPr>
              <a:t>Plans (UNM, Tulane, Central Michigan University, ASU, </a:t>
            </a:r>
            <a:r>
              <a:rPr lang="en-US" sz="2800" dirty="0" smtClean="0">
                <a:latin typeface="+mj-lt"/>
              </a:rPr>
              <a:t>	University </a:t>
            </a:r>
            <a:r>
              <a:rPr lang="en-US" sz="2800" dirty="0">
                <a:latin typeface="+mj-lt"/>
              </a:rPr>
              <a:t>of Washington)</a:t>
            </a:r>
          </a:p>
          <a:p>
            <a:r>
              <a:rPr lang="en-US" sz="2800" dirty="0" smtClean="0">
                <a:latin typeface="+mj-lt"/>
              </a:rPr>
              <a:t>2018 	Developed </a:t>
            </a:r>
            <a:r>
              <a:rPr lang="en-US" sz="2800" dirty="0">
                <a:latin typeface="+mj-lt"/>
              </a:rPr>
              <a:t>Plans to  align with NMHU 2015-2020 Strategic </a:t>
            </a:r>
            <a:endParaRPr lang="en-US" sz="2800" dirty="0" smtClean="0">
              <a:latin typeface="+mj-lt"/>
            </a:endParaRPr>
          </a:p>
          <a:p>
            <a:r>
              <a:rPr lang="en-US" sz="2800" dirty="0" smtClean="0">
                <a:latin typeface="+mj-lt"/>
              </a:rPr>
              <a:t>	Plan</a:t>
            </a:r>
            <a:endParaRPr lang="en-US" sz="2800" dirty="0">
              <a:latin typeface="+mj-lt"/>
            </a:endParaRPr>
          </a:p>
          <a:p>
            <a:r>
              <a:rPr lang="en-US" sz="2800" dirty="0">
                <a:latin typeface="+mj-lt"/>
              </a:rPr>
              <a:t>2019 </a:t>
            </a:r>
            <a:r>
              <a:rPr lang="en-US" sz="2800" dirty="0" smtClean="0">
                <a:latin typeface="+mj-lt"/>
              </a:rPr>
              <a:t>	PC DEI </a:t>
            </a:r>
            <a:r>
              <a:rPr lang="en-US" sz="2800" dirty="0">
                <a:latin typeface="+mj-lt"/>
              </a:rPr>
              <a:t>Planning Retreat &amp; Strategic Planning</a:t>
            </a:r>
          </a:p>
          <a:p>
            <a:r>
              <a:rPr lang="en-US" sz="2800" dirty="0">
                <a:latin typeface="+mj-lt"/>
              </a:rPr>
              <a:t>2020-2025 NMHU Strategic Plan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9549" y="4738926"/>
            <a:ext cx="1693852" cy="2008909"/>
          </a:xfrm>
          <a:prstGeom prst="rect">
            <a:avLst/>
          </a:prstGeom>
        </p:spPr>
      </p:pic>
    </p:spTree>
    <p:extLst>
      <p:ext uri="{BB962C8B-B14F-4D97-AF65-F5344CB8AC3E}">
        <p14:creationId xmlns:p14="http://schemas.microsoft.com/office/powerpoint/2010/main" val="100579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5DB84B-C0ED-4ED1-8550-BA45404C216C}"/>
              </a:ext>
            </a:extLst>
          </p:cNvPr>
          <p:cNvSpPr txBox="1"/>
          <p:nvPr/>
        </p:nvSpPr>
        <p:spPr>
          <a:xfrm>
            <a:off x="534154" y="332715"/>
            <a:ext cx="11325885" cy="5816977"/>
          </a:xfrm>
          <a:prstGeom prst="rect">
            <a:avLst/>
          </a:prstGeom>
          <a:noFill/>
        </p:spPr>
        <p:txBody>
          <a:bodyPr wrap="square" rtlCol="0">
            <a:spAutoFit/>
          </a:bodyPr>
          <a:lstStyle/>
          <a:p>
            <a:r>
              <a:rPr lang="en-US" dirty="0"/>
              <a:t>  </a:t>
            </a:r>
          </a:p>
          <a:p>
            <a:r>
              <a:rPr lang="en-US" sz="2800" b="1" dirty="0" smtClean="0">
                <a:latin typeface="+mj-lt"/>
              </a:rPr>
              <a:t>PC DEI STRATEGIC </a:t>
            </a:r>
            <a:r>
              <a:rPr lang="en-US" sz="2800" b="1" dirty="0" smtClean="0">
                <a:latin typeface="+mj-lt"/>
              </a:rPr>
              <a:t>GOALS 2020-2025</a:t>
            </a:r>
          </a:p>
          <a:p>
            <a:endParaRPr lang="en-US" sz="2800" b="1" dirty="0">
              <a:latin typeface="+mj-lt"/>
            </a:endParaRPr>
          </a:p>
          <a:p>
            <a:pPr marL="457200" indent="-457200">
              <a:buFont typeface="Arial" panose="020B0604020202020204" pitchFamily="34" charset="0"/>
              <a:buChar char="•"/>
            </a:pPr>
            <a:r>
              <a:rPr lang="en-US" sz="2800" dirty="0" smtClean="0">
                <a:latin typeface="+mj-lt"/>
              </a:rPr>
              <a:t>Administrative, Institutional </a:t>
            </a:r>
            <a:r>
              <a:rPr lang="en-US" sz="2800" dirty="0">
                <a:latin typeface="+mj-lt"/>
              </a:rPr>
              <a:t>and Structural Demonstration of </a:t>
            </a:r>
            <a:r>
              <a:rPr lang="en-US" sz="2800" dirty="0" smtClean="0">
                <a:latin typeface="+mj-lt"/>
              </a:rPr>
              <a:t>	Diversity</a:t>
            </a:r>
            <a:r>
              <a:rPr lang="en-US" sz="2800" dirty="0">
                <a:latin typeface="+mj-lt"/>
              </a:rPr>
              <a:t>, Equity </a:t>
            </a:r>
            <a:r>
              <a:rPr lang="en-US" sz="2800" dirty="0" smtClean="0">
                <a:latin typeface="+mj-lt"/>
              </a:rPr>
              <a:t>and </a:t>
            </a:r>
            <a:r>
              <a:rPr lang="en-US" sz="2800" dirty="0">
                <a:latin typeface="+mj-lt"/>
              </a:rPr>
              <a:t>Inclusion </a:t>
            </a:r>
            <a:r>
              <a:rPr lang="en-US" sz="2800" dirty="0" smtClean="0">
                <a:latin typeface="+mj-lt"/>
              </a:rPr>
              <a:t>Commitment</a:t>
            </a:r>
          </a:p>
          <a:p>
            <a:pPr marL="457200" indent="-457200">
              <a:buFont typeface="Arial" panose="020B0604020202020204" pitchFamily="34" charset="0"/>
              <a:buChar char="•"/>
            </a:pPr>
            <a:r>
              <a:rPr lang="en-US" sz="2800" dirty="0">
                <a:latin typeface="+mj-lt"/>
              </a:rPr>
              <a:t>Active Recruitment, Retention, Mentoring of Diverse Faculty, Staff and 	Students</a:t>
            </a:r>
          </a:p>
          <a:p>
            <a:pPr marL="457200" indent="-457200">
              <a:buFont typeface="Arial" panose="020B0604020202020204" pitchFamily="34" charset="0"/>
              <a:buChar char="•"/>
            </a:pPr>
            <a:r>
              <a:rPr lang="en-US" sz="2800" dirty="0">
                <a:latin typeface="+mj-lt"/>
              </a:rPr>
              <a:t>Diversity &amp; Equity Training for all University Entities to include 	Cultural Competencies, Inclusive Pedagogy, Anti-Bias </a:t>
            </a:r>
            <a:r>
              <a:rPr lang="en-US" sz="2800" dirty="0" smtClean="0">
                <a:latin typeface="+mj-lt"/>
              </a:rPr>
              <a:t>Training</a:t>
            </a:r>
          </a:p>
          <a:p>
            <a:r>
              <a:rPr lang="en-US" sz="2800" dirty="0" smtClean="0">
                <a:latin typeface="+mj-lt"/>
              </a:rPr>
              <a:t>•</a:t>
            </a:r>
            <a:r>
              <a:rPr lang="en-US" sz="2800" dirty="0">
                <a:latin typeface="+mj-lt"/>
              </a:rPr>
              <a:t> </a:t>
            </a:r>
            <a:r>
              <a:rPr lang="en-US" sz="2800" dirty="0" smtClean="0">
                <a:latin typeface="+mj-lt"/>
              </a:rPr>
              <a:t>   Support </a:t>
            </a:r>
            <a:r>
              <a:rPr lang="en-US" sz="2800" dirty="0">
                <a:latin typeface="+mj-lt"/>
              </a:rPr>
              <a:t>of Place-Based Research and Pedagogy Designed to </a:t>
            </a:r>
            <a:r>
              <a:rPr lang="en-US" sz="2800" dirty="0" smtClean="0">
                <a:latin typeface="+mj-lt"/>
              </a:rPr>
              <a:t>Engage  </a:t>
            </a:r>
          </a:p>
          <a:p>
            <a:r>
              <a:rPr lang="en-US" sz="2800" dirty="0" smtClean="0">
                <a:latin typeface="+mj-lt"/>
              </a:rPr>
              <a:t>           Community </a:t>
            </a:r>
            <a:r>
              <a:rPr lang="en-US" sz="2800" dirty="0">
                <a:latin typeface="+mj-lt"/>
              </a:rPr>
              <a:t>and Develop Partnerships and Synergy</a:t>
            </a:r>
          </a:p>
          <a:p>
            <a:r>
              <a:rPr lang="en-US" sz="2800" dirty="0" smtClean="0">
                <a:latin typeface="+mj-lt"/>
              </a:rPr>
              <a:t>•    Creating </a:t>
            </a:r>
            <a:r>
              <a:rPr lang="en-US" sz="2800" dirty="0">
                <a:latin typeface="+mj-lt"/>
              </a:rPr>
              <a:t>Safe and Inclusive Campus </a:t>
            </a:r>
            <a:r>
              <a:rPr lang="en-US" sz="2800" dirty="0" smtClean="0">
                <a:latin typeface="+mj-lt"/>
              </a:rPr>
              <a:t>Communities, Activities and </a:t>
            </a:r>
          </a:p>
          <a:p>
            <a:r>
              <a:rPr lang="en-US" sz="2800" dirty="0">
                <a:latin typeface="+mj-lt"/>
              </a:rPr>
              <a:t> </a:t>
            </a:r>
            <a:r>
              <a:rPr lang="en-US" sz="2800" dirty="0" smtClean="0">
                <a:latin typeface="+mj-lt"/>
              </a:rPr>
              <a:t>          Programs</a:t>
            </a:r>
            <a:r>
              <a:rPr lang="en-US" sz="2800" dirty="0">
                <a:latin typeface="+mj-lt"/>
              </a:rPr>
              <a:t>.</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6187" y="4639338"/>
            <a:ext cx="1693852" cy="2008909"/>
          </a:xfrm>
          <a:prstGeom prst="rect">
            <a:avLst/>
          </a:prstGeom>
        </p:spPr>
      </p:pic>
    </p:spTree>
    <p:extLst>
      <p:ext uri="{BB962C8B-B14F-4D97-AF65-F5344CB8AC3E}">
        <p14:creationId xmlns:p14="http://schemas.microsoft.com/office/powerpoint/2010/main" val="1566351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45C8E-0A7F-4129-A779-8C9EE10FBC03}"/>
              </a:ext>
            </a:extLst>
          </p:cNvPr>
          <p:cNvSpPr txBox="1"/>
          <p:nvPr/>
        </p:nvSpPr>
        <p:spPr>
          <a:xfrm>
            <a:off x="745899" y="754075"/>
            <a:ext cx="10951177" cy="6001643"/>
          </a:xfrm>
          <a:prstGeom prst="rect">
            <a:avLst/>
          </a:prstGeom>
          <a:noFill/>
        </p:spPr>
        <p:txBody>
          <a:bodyPr wrap="square" rtlCol="0">
            <a:spAutoFit/>
          </a:bodyPr>
          <a:lstStyle/>
          <a:p>
            <a:r>
              <a:rPr lang="en-US" sz="3200" b="1" dirty="0" smtClean="0">
                <a:latin typeface="+mj-lt"/>
              </a:rPr>
              <a:t>PC DEI Policy Statements &amp; Documents</a:t>
            </a:r>
          </a:p>
          <a:p>
            <a:endParaRPr lang="en-US" sz="3200" b="1" dirty="0" smtClean="0">
              <a:latin typeface="+mj-lt"/>
            </a:endParaRPr>
          </a:p>
          <a:p>
            <a:pPr marL="457200" indent="-457200">
              <a:buFont typeface="Arial" panose="020B0604020202020204" pitchFamily="34" charset="0"/>
              <a:buChar char="•"/>
            </a:pPr>
            <a:r>
              <a:rPr lang="en-US" sz="3200" dirty="0" smtClean="0">
                <a:latin typeface="+mj-lt"/>
              </a:rPr>
              <a:t>DACA Sanctuary Space</a:t>
            </a:r>
          </a:p>
          <a:p>
            <a:pPr marL="457200" indent="-457200">
              <a:buFont typeface="Arial" panose="020B0604020202020204" pitchFamily="34" charset="0"/>
              <a:buChar char="•"/>
            </a:pPr>
            <a:r>
              <a:rPr lang="en-US" sz="3200" dirty="0" smtClean="0">
                <a:latin typeface="+mj-lt"/>
              </a:rPr>
              <a:t>Campus Free Speech</a:t>
            </a:r>
          </a:p>
          <a:p>
            <a:pPr marL="457200" indent="-457200">
              <a:buFont typeface="Arial" panose="020B0604020202020204" pitchFamily="34" charset="0"/>
              <a:buChar char="•"/>
            </a:pPr>
            <a:r>
              <a:rPr lang="en-US" sz="3200" dirty="0" smtClean="0">
                <a:latin typeface="+mj-lt"/>
              </a:rPr>
              <a:t>Cultural Appropriation </a:t>
            </a:r>
          </a:p>
          <a:p>
            <a:pPr marL="457200" indent="-457200">
              <a:buFont typeface="Arial" panose="020B0604020202020204" pitchFamily="34" charset="0"/>
              <a:buChar char="•"/>
            </a:pPr>
            <a:r>
              <a:rPr lang="en-US" sz="3200" dirty="0" smtClean="0">
                <a:latin typeface="+mj-lt"/>
              </a:rPr>
              <a:t>Land Acknowledgement Statement</a:t>
            </a:r>
          </a:p>
          <a:p>
            <a:pPr marL="457200" indent="-457200">
              <a:buFont typeface="Arial" panose="020B0604020202020204" pitchFamily="34" charset="0"/>
              <a:buChar char="•"/>
            </a:pPr>
            <a:r>
              <a:rPr lang="en-US" sz="3200" dirty="0" smtClean="0">
                <a:latin typeface="+mj-lt"/>
              </a:rPr>
              <a:t>White Paper</a:t>
            </a:r>
          </a:p>
          <a:p>
            <a:pPr marL="457200" indent="-457200">
              <a:buFont typeface="Arial" panose="020B0604020202020204" pitchFamily="34" charset="0"/>
              <a:buChar char="•"/>
            </a:pPr>
            <a:r>
              <a:rPr lang="en-US" sz="3200" dirty="0" smtClean="0">
                <a:latin typeface="+mj-lt"/>
              </a:rPr>
              <a:t>Black Lives Matter Solidarity Statement</a:t>
            </a:r>
          </a:p>
          <a:p>
            <a:pPr marL="457200" indent="-457200">
              <a:buFont typeface="Arial" panose="020B0604020202020204" pitchFamily="34" charset="0"/>
              <a:buChar char="•"/>
            </a:pPr>
            <a:r>
              <a:rPr lang="en-US" sz="3200" dirty="0" smtClean="0">
                <a:latin typeface="+mj-lt"/>
              </a:rPr>
              <a:t>International Students on Campus Solidarity Statement</a:t>
            </a:r>
          </a:p>
          <a:p>
            <a:pPr marL="457200" indent="-457200">
              <a:buFont typeface="Arial" panose="020B0604020202020204" pitchFamily="34" charset="0"/>
              <a:buChar char="•"/>
            </a:pPr>
            <a:r>
              <a:rPr lang="en-US" sz="3200" dirty="0" smtClean="0">
                <a:latin typeface="+mj-lt"/>
              </a:rPr>
              <a:t>Multicultural Center</a:t>
            </a:r>
          </a:p>
          <a:p>
            <a:pPr marL="457200" indent="-457200">
              <a:buFont typeface="Arial" panose="020B0604020202020204" pitchFamily="34" charset="0"/>
              <a:buChar char="•"/>
            </a:pPr>
            <a:r>
              <a:rPr lang="en-US" sz="3200" dirty="0" smtClean="0">
                <a:latin typeface="+mj-lt"/>
              </a:rPr>
              <a:t>Multicultural Food Traditions Facility</a:t>
            </a:r>
          </a:p>
          <a:p>
            <a:pPr marL="457200" indent="-457200">
              <a:buFont typeface="Arial" panose="020B0604020202020204" pitchFamily="34" charset="0"/>
              <a:buChar char="•"/>
            </a:pPr>
            <a:r>
              <a:rPr lang="en-US" sz="3200" dirty="0" smtClean="0">
                <a:latin typeface="+mj-lt"/>
              </a:rPr>
              <a:t>Multiculturalism &amp; Diversity Course (</a:t>
            </a:r>
            <a:r>
              <a:rPr lang="en-US" sz="3200" dirty="0" err="1" smtClean="0">
                <a:latin typeface="+mj-lt"/>
              </a:rPr>
              <a:t>Sp</a:t>
            </a:r>
            <a:r>
              <a:rPr lang="en-US" sz="3200" dirty="0" smtClean="0">
                <a:latin typeface="+mj-lt"/>
              </a:rPr>
              <a:t> 2020)</a:t>
            </a:r>
            <a:endParaRPr lang="en-US" sz="32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3224" y="4621231"/>
            <a:ext cx="1693852" cy="2008909"/>
          </a:xfrm>
          <a:prstGeom prst="rect">
            <a:avLst/>
          </a:prstGeom>
        </p:spPr>
      </p:pic>
    </p:spTree>
    <p:extLst>
      <p:ext uri="{BB962C8B-B14F-4D97-AF65-F5344CB8AC3E}">
        <p14:creationId xmlns:p14="http://schemas.microsoft.com/office/powerpoint/2010/main" val="1213345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E5A93-7FFC-4D2F-92B5-0E08D1B5E25E}"/>
              </a:ext>
            </a:extLst>
          </p:cNvPr>
          <p:cNvSpPr txBox="1"/>
          <p:nvPr/>
        </p:nvSpPr>
        <p:spPr>
          <a:xfrm>
            <a:off x="588474" y="816746"/>
            <a:ext cx="11063335" cy="4524315"/>
          </a:xfrm>
          <a:prstGeom prst="rect">
            <a:avLst/>
          </a:prstGeom>
          <a:noFill/>
        </p:spPr>
        <p:txBody>
          <a:bodyPr wrap="square" rtlCol="0">
            <a:spAutoFit/>
          </a:bodyPr>
          <a:lstStyle/>
          <a:p>
            <a:r>
              <a:rPr lang="en-US" sz="3600" b="1" dirty="0" smtClean="0">
                <a:latin typeface="+mj-lt"/>
              </a:rPr>
              <a:t>PC DEI </a:t>
            </a:r>
            <a:r>
              <a:rPr lang="en-US" sz="3600" b="1" dirty="0">
                <a:latin typeface="+mj-lt"/>
              </a:rPr>
              <a:t>Public </a:t>
            </a:r>
            <a:r>
              <a:rPr lang="en-US" sz="3600" b="1" dirty="0" smtClean="0">
                <a:latin typeface="+mj-lt"/>
              </a:rPr>
              <a:t>Forums </a:t>
            </a:r>
            <a:r>
              <a:rPr lang="en-US" sz="3600" b="1" dirty="0">
                <a:latin typeface="+mj-lt"/>
              </a:rPr>
              <a:t>&amp; </a:t>
            </a:r>
            <a:r>
              <a:rPr lang="en-US" sz="3600" b="1" dirty="0" smtClean="0">
                <a:latin typeface="+mj-lt"/>
              </a:rPr>
              <a:t>Trainings</a:t>
            </a:r>
            <a:endParaRPr lang="en-US" sz="3600" b="1" dirty="0">
              <a:latin typeface="+mj-lt"/>
            </a:endParaRPr>
          </a:p>
          <a:p>
            <a:endParaRPr lang="en-US" sz="3600" dirty="0" smtClean="0">
              <a:latin typeface="+mj-lt"/>
            </a:endParaRPr>
          </a:p>
          <a:p>
            <a:pPr marL="571500" indent="-571500">
              <a:buFont typeface="Arial" panose="020B0604020202020204" pitchFamily="34" charset="0"/>
              <a:buChar char="•"/>
            </a:pPr>
            <a:r>
              <a:rPr lang="en-US" sz="3600" dirty="0" smtClean="0">
                <a:latin typeface="+mj-lt"/>
              </a:rPr>
              <a:t>Statewide </a:t>
            </a:r>
            <a:r>
              <a:rPr lang="en-US" sz="3600" dirty="0">
                <a:latin typeface="+mj-lt"/>
              </a:rPr>
              <a:t>Diversity  &amp; Equity Forum 2015 &amp; 2019</a:t>
            </a:r>
          </a:p>
          <a:p>
            <a:pPr marL="571500" indent="-571500">
              <a:buFont typeface="Arial" panose="020B0604020202020204" pitchFamily="34" charset="0"/>
              <a:buChar char="•"/>
            </a:pPr>
            <a:r>
              <a:rPr lang="en-US" sz="3600" dirty="0">
                <a:latin typeface="+mj-lt"/>
              </a:rPr>
              <a:t>3D Diverse Diversities Dialogue</a:t>
            </a:r>
          </a:p>
          <a:p>
            <a:pPr marL="571500" indent="-571500">
              <a:buFont typeface="Arial" panose="020B0604020202020204" pitchFamily="34" charset="0"/>
              <a:buChar char="•"/>
            </a:pPr>
            <a:r>
              <a:rPr lang="en-US" sz="3600" dirty="0">
                <a:latin typeface="+mj-lt"/>
              </a:rPr>
              <a:t>Professional </a:t>
            </a:r>
            <a:r>
              <a:rPr lang="en-US" sz="3600" dirty="0" smtClean="0">
                <a:latin typeface="+mj-lt"/>
              </a:rPr>
              <a:t>Development Sessions</a:t>
            </a:r>
            <a:endParaRPr lang="en-US" sz="3600" dirty="0">
              <a:latin typeface="+mj-lt"/>
            </a:endParaRPr>
          </a:p>
          <a:p>
            <a:pPr marL="571500" indent="-571500">
              <a:buFont typeface="Arial" panose="020B0604020202020204" pitchFamily="34" charset="0"/>
              <a:buChar char="•"/>
            </a:pPr>
            <a:r>
              <a:rPr lang="en-US" sz="3600" dirty="0">
                <a:latin typeface="+mj-lt"/>
              </a:rPr>
              <a:t>NM APA Counselors’ Annual Forum </a:t>
            </a:r>
          </a:p>
          <a:p>
            <a:pPr marL="571500" indent="-571500">
              <a:buFont typeface="Arial" panose="020B0604020202020204" pitchFamily="34" charset="0"/>
              <a:buChar char="•"/>
            </a:pPr>
            <a:r>
              <a:rPr lang="en-US" sz="3600" dirty="0">
                <a:latin typeface="+mj-lt"/>
              </a:rPr>
              <a:t>NMHU Campus Climate </a:t>
            </a:r>
            <a:r>
              <a:rPr lang="en-US" sz="3600" dirty="0" smtClean="0">
                <a:latin typeface="+mj-lt"/>
              </a:rPr>
              <a:t>Survey (proposed)</a:t>
            </a:r>
            <a:endParaRPr lang="en-US" sz="3600" dirty="0">
              <a:latin typeface="+mj-lt"/>
            </a:endParaRPr>
          </a:p>
          <a:p>
            <a:pPr marL="571500" indent="-571500">
              <a:buFont typeface="Arial" panose="020B0604020202020204" pitchFamily="34" charset="0"/>
              <a:buChar char="•"/>
            </a:pPr>
            <a:r>
              <a:rPr lang="en-US" sz="3600" dirty="0" smtClean="0">
                <a:latin typeface="+mj-lt"/>
              </a:rPr>
              <a:t>NMHU </a:t>
            </a:r>
            <a:r>
              <a:rPr lang="en-US" sz="3600" dirty="0">
                <a:latin typeface="+mj-lt"/>
              </a:rPr>
              <a:t>Strategic Planning 2020-2025</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373" y="4648390"/>
            <a:ext cx="1693852" cy="2008909"/>
          </a:xfrm>
          <a:prstGeom prst="rect">
            <a:avLst/>
          </a:prstGeom>
        </p:spPr>
      </p:pic>
    </p:spTree>
    <p:extLst>
      <p:ext uri="{BB962C8B-B14F-4D97-AF65-F5344CB8AC3E}">
        <p14:creationId xmlns:p14="http://schemas.microsoft.com/office/powerpoint/2010/main" val="1524818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660D58-7DA5-400F-AC95-C91EE0CCDEC3}"/>
              </a:ext>
            </a:extLst>
          </p:cNvPr>
          <p:cNvSpPr txBox="1"/>
          <p:nvPr/>
        </p:nvSpPr>
        <p:spPr>
          <a:xfrm>
            <a:off x="168676" y="142043"/>
            <a:ext cx="11709645" cy="6432530"/>
          </a:xfrm>
          <a:prstGeom prst="rect">
            <a:avLst/>
          </a:prstGeom>
          <a:noFill/>
        </p:spPr>
        <p:txBody>
          <a:bodyPr wrap="square" rtlCol="0">
            <a:spAutoFit/>
          </a:bodyPr>
          <a:lstStyle/>
          <a:p>
            <a:r>
              <a:rPr lang="en-US" b="1" dirty="0">
                <a:latin typeface="+mj-lt"/>
              </a:rPr>
              <a:t>NMHU Strategic Planning 2020-2025</a:t>
            </a:r>
          </a:p>
          <a:p>
            <a:r>
              <a:rPr lang="en-US" b="1" i="1" dirty="0">
                <a:latin typeface="+mj-lt"/>
              </a:rPr>
              <a:t>Goal 4: Advance excellence in diversity, equity and inclusion policies and practices.</a:t>
            </a:r>
            <a:endParaRPr lang="en-US" sz="1600" b="1" dirty="0">
              <a:latin typeface="+mj-lt"/>
            </a:endParaRPr>
          </a:p>
          <a:p>
            <a:r>
              <a:rPr lang="en-US" dirty="0">
                <a:latin typeface="+mj-lt"/>
              </a:rPr>
              <a:t> </a:t>
            </a:r>
            <a:endParaRPr lang="en-US" sz="1600" dirty="0">
              <a:latin typeface="+mj-lt"/>
            </a:endParaRPr>
          </a:p>
          <a:p>
            <a:pPr lvl="1"/>
            <a:r>
              <a:rPr lang="en-US" sz="2000" dirty="0">
                <a:latin typeface="+mj-lt"/>
              </a:rPr>
              <a:t>Embrace our mission as a Hispanic-Serving Institution (HSI) and emerging Native-American Serving Non-Tribal Institution (NASNTI) to increase the diversity of NMHU's faculty, staff, and administrators to better reflect the demographics of New Mexico and our students.</a:t>
            </a:r>
          </a:p>
          <a:p>
            <a:r>
              <a:rPr lang="en-US" sz="2000" dirty="0">
                <a:latin typeface="+mj-lt"/>
              </a:rPr>
              <a:t> </a:t>
            </a:r>
          </a:p>
          <a:p>
            <a:pPr lvl="1"/>
            <a:r>
              <a:rPr lang="en-US" sz="2000" dirty="0">
                <a:latin typeface="+mj-lt"/>
              </a:rPr>
              <a:t>Develop an active, intentional, and ongoing engagement with intellectual, social, cultural and geographical diversity that leads to personal growth through community engagement and curricular and co-curricular programming.</a:t>
            </a:r>
          </a:p>
          <a:p>
            <a:r>
              <a:rPr lang="en-US" sz="2000" dirty="0">
                <a:latin typeface="+mj-lt"/>
              </a:rPr>
              <a:t> </a:t>
            </a:r>
          </a:p>
          <a:p>
            <a:pPr lvl="1"/>
            <a:r>
              <a:rPr lang="en-US" sz="2000" dirty="0">
                <a:latin typeface="+mj-lt"/>
              </a:rPr>
              <a:t>Advance and promote a welcoming and inclusive university environment that recruits, supports equity, and improves diverse student, faculty, and staff retention and success.</a:t>
            </a:r>
          </a:p>
          <a:p>
            <a:r>
              <a:rPr lang="en-US" sz="2000" dirty="0">
                <a:latin typeface="+mj-lt"/>
              </a:rPr>
              <a:t> </a:t>
            </a:r>
          </a:p>
          <a:p>
            <a:pPr lvl="1"/>
            <a:r>
              <a:rPr lang="en-US" sz="2000" dirty="0">
                <a:latin typeface="+mj-lt"/>
              </a:rPr>
              <a:t>Employ student engagement and success strategies for students from diverse backgrounds to ensure persistence and completion through active and collaborative learning.</a:t>
            </a:r>
          </a:p>
          <a:p>
            <a:r>
              <a:rPr lang="en-US" sz="2000" dirty="0">
                <a:latin typeface="+mj-lt"/>
              </a:rPr>
              <a:t> </a:t>
            </a:r>
          </a:p>
          <a:p>
            <a:pPr lvl="1"/>
            <a:r>
              <a:rPr lang="en-US" sz="2000" dirty="0">
                <a:latin typeface="+mj-lt"/>
              </a:rPr>
              <a:t>Cultivate, promote, sustain, assess, and improve multiculturalism and diversity initiatives throughout the campus community in curricular and co-curricular activities, student support services, civic engagement, and professional development.</a:t>
            </a:r>
          </a:p>
          <a:p>
            <a:endParaRPr lang="en-US" dirty="0"/>
          </a:p>
        </p:txBody>
      </p:sp>
    </p:spTree>
    <p:extLst>
      <p:ext uri="{BB962C8B-B14F-4D97-AF65-F5344CB8AC3E}">
        <p14:creationId xmlns:p14="http://schemas.microsoft.com/office/powerpoint/2010/main" val="3165591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727" y="552261"/>
            <a:ext cx="11488847" cy="5293757"/>
          </a:xfrm>
          <a:prstGeom prst="rect">
            <a:avLst/>
          </a:prstGeom>
          <a:noFill/>
        </p:spPr>
        <p:txBody>
          <a:bodyPr wrap="square" rtlCol="0">
            <a:spAutoFit/>
          </a:bodyPr>
          <a:lstStyle/>
          <a:p>
            <a:r>
              <a:rPr lang="en-US" sz="2000" b="1" dirty="0">
                <a:latin typeface="+mj-lt"/>
              </a:rPr>
              <a:t>The President’s Council on Diversity, Equity, and Inclusion Mission: </a:t>
            </a:r>
            <a:endParaRPr lang="en-US" sz="2000" dirty="0">
              <a:latin typeface="+mj-lt"/>
            </a:endParaRPr>
          </a:p>
          <a:p>
            <a:r>
              <a:rPr lang="en-US" sz="2000" dirty="0">
                <a:latin typeface="+mj-lt"/>
              </a:rPr>
              <a:t> </a:t>
            </a:r>
          </a:p>
          <a:p>
            <a:r>
              <a:rPr lang="en-US" sz="2000" dirty="0" smtClean="0">
                <a:latin typeface="+mj-lt"/>
              </a:rPr>
              <a:t>	To </a:t>
            </a:r>
            <a:r>
              <a:rPr lang="en-US" sz="2000" dirty="0">
                <a:latin typeface="+mj-lt"/>
              </a:rPr>
              <a:t>be the premier example of equitable practices in the empowerment and transformation of lives </a:t>
            </a:r>
            <a:r>
              <a:rPr lang="en-US" sz="2000" dirty="0" smtClean="0">
                <a:latin typeface="+mj-lt"/>
              </a:rPr>
              <a:t>	and communities </a:t>
            </a:r>
            <a:r>
              <a:rPr lang="en-US" sz="2000" dirty="0">
                <a:latin typeface="+mj-lt"/>
              </a:rPr>
              <a:t>through education and </a:t>
            </a:r>
            <a:r>
              <a:rPr lang="en-US" sz="2000" dirty="0" smtClean="0">
                <a:latin typeface="+mj-lt"/>
              </a:rPr>
              <a:t>experience (Fall 2019).</a:t>
            </a:r>
            <a:endParaRPr lang="en-US" sz="2000" dirty="0">
              <a:latin typeface="+mj-lt"/>
            </a:endParaRPr>
          </a:p>
          <a:p>
            <a:endParaRPr lang="en-US" sz="2000" dirty="0">
              <a:latin typeface="+mj-lt"/>
            </a:endParaRPr>
          </a:p>
          <a:p>
            <a:r>
              <a:rPr lang="en-US" sz="2000" dirty="0">
                <a:latin typeface="+mj-lt"/>
              </a:rPr>
              <a:t> </a:t>
            </a:r>
          </a:p>
          <a:p>
            <a:r>
              <a:rPr lang="en-US" sz="2000" b="1" dirty="0" smtClean="0">
                <a:latin typeface="+mj-lt"/>
              </a:rPr>
              <a:t>Charge </a:t>
            </a:r>
            <a:r>
              <a:rPr lang="en-US" sz="2000" b="1" dirty="0">
                <a:latin typeface="+mj-lt"/>
              </a:rPr>
              <a:t>from President’s Office:</a:t>
            </a:r>
            <a:endParaRPr lang="en-US" sz="2000" dirty="0">
              <a:latin typeface="+mj-lt"/>
            </a:endParaRPr>
          </a:p>
          <a:p>
            <a:r>
              <a:rPr lang="en-US" sz="2000" dirty="0" smtClean="0">
                <a:latin typeface="+mj-lt"/>
              </a:rPr>
              <a:t>The </a:t>
            </a:r>
            <a:r>
              <a:rPr lang="en-US" sz="2000" b="1" dirty="0">
                <a:latin typeface="+mj-lt"/>
              </a:rPr>
              <a:t>purpose</a:t>
            </a:r>
            <a:r>
              <a:rPr lang="en-US" sz="2000" dirty="0">
                <a:latin typeface="+mj-lt"/>
              </a:rPr>
              <a:t> of the President’s Council on Diversity, Equity, and Inclusion is to</a:t>
            </a:r>
            <a:r>
              <a:rPr lang="en-US" sz="2000" dirty="0" smtClean="0">
                <a:latin typeface="+mj-lt"/>
              </a:rPr>
              <a:t>:</a:t>
            </a:r>
          </a:p>
          <a:p>
            <a:endParaRPr lang="en-US" sz="2000" dirty="0">
              <a:latin typeface="+mj-lt"/>
            </a:endParaRPr>
          </a:p>
          <a:p>
            <a:pPr marL="285750" lvl="0" indent="-285750">
              <a:buFont typeface="Arial" panose="020B0604020202020204" pitchFamily="34" charset="0"/>
              <a:buChar char="•"/>
            </a:pPr>
            <a:r>
              <a:rPr lang="en-US" sz="2000" dirty="0">
                <a:latin typeface="+mj-lt"/>
              </a:rPr>
              <a:t>Advise the President and university community through a diversity, equity, and inclusion lens.  </a:t>
            </a:r>
          </a:p>
          <a:p>
            <a:pPr marL="285750" lvl="0" indent="-285750">
              <a:buFont typeface="Arial" panose="020B0604020202020204" pitchFamily="34" charset="0"/>
              <a:buChar char="•"/>
            </a:pPr>
            <a:r>
              <a:rPr lang="en-US" sz="2000" dirty="0">
                <a:latin typeface="+mj-lt"/>
              </a:rPr>
              <a:t>Advocate for diversity, equity, and inclusion through curriculum, co-curricular and community activities</a:t>
            </a:r>
            <a:r>
              <a:rPr lang="en-US" sz="2000" dirty="0" smtClean="0">
                <a:latin typeface="+mj-lt"/>
              </a:rPr>
              <a:t>.</a:t>
            </a:r>
          </a:p>
          <a:p>
            <a:pPr marL="285750" lvl="0" indent="-285750">
              <a:buFont typeface="Arial" panose="020B0604020202020204" pitchFamily="34" charset="0"/>
              <a:buChar char="•"/>
            </a:pPr>
            <a:r>
              <a:rPr lang="en-US" sz="2000" dirty="0" smtClean="0">
                <a:latin typeface="+mj-lt"/>
              </a:rPr>
              <a:t>Build </a:t>
            </a:r>
            <a:r>
              <a:rPr lang="en-US" sz="2000" dirty="0">
                <a:latin typeface="+mj-lt"/>
              </a:rPr>
              <a:t>collaborative relationships that value diversity, equity, and inclusion across campus and in the community. </a:t>
            </a:r>
            <a:endParaRPr lang="en-US" sz="2000" dirty="0" smtClean="0">
              <a:latin typeface="+mj-lt"/>
            </a:endParaRPr>
          </a:p>
          <a:p>
            <a:pPr marL="285750" lvl="0" indent="-285750">
              <a:buFont typeface="Arial" panose="020B0604020202020204" pitchFamily="34" charset="0"/>
              <a:buChar char="•"/>
            </a:pPr>
            <a:r>
              <a:rPr lang="en-US" sz="2000" dirty="0" smtClean="0">
                <a:latin typeface="+mj-lt"/>
              </a:rPr>
              <a:t>Advise </a:t>
            </a:r>
            <a:r>
              <a:rPr lang="en-US" sz="2000" dirty="0">
                <a:latin typeface="+mj-lt"/>
              </a:rPr>
              <a:t>the President on compliance related issues. </a:t>
            </a:r>
            <a:endParaRPr lang="en-US" sz="2000" dirty="0" smtClean="0">
              <a:latin typeface="+mj-lt"/>
            </a:endParaRPr>
          </a:p>
          <a:p>
            <a:pPr marL="285750" lvl="0" indent="-285750">
              <a:buFont typeface="Arial" panose="020B0604020202020204" pitchFamily="34" charset="0"/>
              <a:buChar char="•"/>
            </a:pPr>
            <a:r>
              <a:rPr lang="en-US" sz="2000" dirty="0" smtClean="0">
                <a:latin typeface="+mj-lt"/>
              </a:rPr>
              <a:t>Become </a:t>
            </a:r>
            <a:r>
              <a:rPr lang="en-US" sz="2000" dirty="0">
                <a:latin typeface="+mj-lt"/>
              </a:rPr>
              <a:t>more visible and accessible as a Council until </a:t>
            </a:r>
            <a:r>
              <a:rPr lang="en-US" sz="2000" dirty="0" smtClean="0">
                <a:latin typeface="+mj-lt"/>
              </a:rPr>
              <a:t>a Center of </a:t>
            </a:r>
            <a:r>
              <a:rPr lang="en-US" sz="2000" dirty="0">
                <a:latin typeface="+mj-lt"/>
              </a:rPr>
              <a:t>Inclusive Excellence is established. On-going</a:t>
            </a:r>
            <a:r>
              <a:rPr lang="en-US" sz="2000" dirty="0" smtClean="0">
                <a:latin typeface="+mj-lt"/>
              </a:rPr>
              <a:t>.  (Approved by President Minner March 10, 2020)</a:t>
            </a:r>
            <a:endParaRPr lang="en-US" sz="2000" dirty="0">
              <a:latin typeface="+mj-lt"/>
            </a:endParaRP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9470" y="5487901"/>
            <a:ext cx="991104" cy="1175450"/>
          </a:xfrm>
          <a:prstGeom prst="rect">
            <a:avLst/>
          </a:prstGeom>
        </p:spPr>
      </p:pic>
    </p:spTree>
    <p:extLst>
      <p:ext uri="{BB962C8B-B14F-4D97-AF65-F5344CB8AC3E}">
        <p14:creationId xmlns:p14="http://schemas.microsoft.com/office/powerpoint/2010/main" val="196471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Diversity and Equity Matters at HU</a:t>
            </a:r>
          </a:p>
        </p:txBody>
      </p:sp>
      <p:sp>
        <p:nvSpPr>
          <p:cNvPr id="3" name="Content Placeholder 2"/>
          <p:cNvSpPr>
            <a:spLocks noGrp="1"/>
          </p:cNvSpPr>
          <p:nvPr>
            <p:ph idx="1"/>
          </p:nvPr>
        </p:nvSpPr>
        <p:spPr>
          <a:xfrm>
            <a:off x="838200" y="1825625"/>
            <a:ext cx="10515600" cy="4836432"/>
          </a:xfrm>
        </p:spPr>
        <p:txBody>
          <a:bodyPr/>
          <a:lstStyle/>
          <a:p>
            <a:pPr marL="0" indent="0">
              <a:buNone/>
            </a:pPr>
            <a:r>
              <a:rPr lang="en-US" dirty="0" smtClean="0">
                <a:latin typeface="+mj-lt"/>
              </a:rPr>
              <a:t>I	Historically		</a:t>
            </a:r>
          </a:p>
          <a:p>
            <a:pPr marL="0" indent="0">
              <a:buNone/>
            </a:pPr>
            <a:r>
              <a:rPr lang="en-US" dirty="0" smtClean="0">
                <a:latin typeface="+mj-lt"/>
              </a:rPr>
              <a:t>II	Currently		</a:t>
            </a:r>
          </a:p>
          <a:p>
            <a:pPr marL="0" indent="0">
              <a:buNone/>
            </a:pPr>
            <a:r>
              <a:rPr lang="en-US" dirty="0">
                <a:latin typeface="+mj-lt"/>
              </a:rPr>
              <a:t>	</a:t>
            </a:r>
            <a:r>
              <a:rPr lang="en-US" dirty="0" smtClean="0">
                <a:latin typeface="+mj-lt"/>
              </a:rPr>
              <a:t>Activities and Projects  	2020 PC DEI Strategic Goals</a:t>
            </a:r>
          </a:p>
          <a:p>
            <a:pPr marL="0" indent="0">
              <a:buNone/>
            </a:pPr>
            <a:r>
              <a:rPr lang="en-US" dirty="0">
                <a:latin typeface="+mj-lt"/>
              </a:rPr>
              <a:t>	</a:t>
            </a:r>
            <a:r>
              <a:rPr lang="en-US" dirty="0" smtClean="0">
                <a:latin typeface="+mj-lt"/>
              </a:rPr>
              <a:t>				HU 2025 Strategic Planning </a:t>
            </a:r>
            <a:r>
              <a:rPr lang="en-US" dirty="0" smtClean="0">
                <a:latin typeface="+mj-lt"/>
              </a:rPr>
              <a:t>(Wed </a:t>
            </a:r>
            <a:r>
              <a:rPr lang="en-US" dirty="0" smtClean="0">
                <a:latin typeface="+mj-lt"/>
              </a:rPr>
              <a:t>3-4)</a:t>
            </a:r>
          </a:p>
          <a:p>
            <a:pPr marL="0" indent="0">
              <a:buNone/>
            </a:pPr>
            <a:r>
              <a:rPr lang="en-US" dirty="0">
                <a:latin typeface="+mj-lt"/>
              </a:rPr>
              <a:t>	</a:t>
            </a:r>
            <a:r>
              <a:rPr lang="en-US" dirty="0" smtClean="0">
                <a:latin typeface="+mj-lt"/>
              </a:rPr>
              <a:t>				Website development</a:t>
            </a:r>
          </a:p>
          <a:p>
            <a:pPr marL="0" indent="0">
              <a:buNone/>
            </a:pPr>
            <a:r>
              <a:rPr lang="en-US" dirty="0" smtClean="0">
                <a:latin typeface="+mj-lt"/>
              </a:rPr>
              <a:t>III	And, in the Future 	</a:t>
            </a:r>
          </a:p>
          <a:p>
            <a:pPr marL="0" indent="0">
              <a:buNone/>
            </a:pPr>
            <a:r>
              <a:rPr lang="en-US" dirty="0" smtClean="0">
                <a:latin typeface="+mj-lt"/>
              </a:rPr>
              <a:t>IV	Questions &amp; Answers	Moderator: Dr. Erika </a:t>
            </a:r>
            <a:r>
              <a:rPr lang="en-US" dirty="0" err="1" smtClean="0">
                <a:latin typeface="+mj-lt"/>
              </a:rPr>
              <a:t>Derkas</a:t>
            </a:r>
            <a:r>
              <a:rPr lang="en-US" dirty="0" smtClean="0">
                <a:latin typeface="+mj-lt"/>
              </a:rPr>
              <a:t> </a:t>
            </a:r>
            <a:r>
              <a:rPr lang="en-US"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7389" y="4653148"/>
            <a:ext cx="1693852" cy="2008909"/>
          </a:xfrm>
          <a:prstGeom prst="rect">
            <a:avLst/>
          </a:prstGeom>
        </p:spPr>
      </p:pic>
    </p:spTree>
    <p:extLst>
      <p:ext uri="{BB962C8B-B14F-4D97-AF65-F5344CB8AC3E}">
        <p14:creationId xmlns:p14="http://schemas.microsoft.com/office/powerpoint/2010/main" val="323697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0399"/>
            <a:ext cx="9144000" cy="2387600"/>
          </a:xfrm>
        </p:spPr>
        <p:txBody>
          <a:bodyPr>
            <a:normAutofit fontScale="90000"/>
          </a:bodyPr>
          <a:lstStyle/>
          <a:p>
            <a:r>
              <a:rPr lang="en-US" dirty="0" smtClean="0"/>
              <a:t>III</a:t>
            </a:r>
            <a:br>
              <a:rPr lang="en-US" dirty="0" smtClean="0"/>
            </a:br>
            <a:r>
              <a:rPr lang="en-US" dirty="0" smtClean="0"/>
              <a:t>Diversity. Equity. Inclusion. Future Directions</a:t>
            </a:r>
            <a:endParaRPr lang="en-US" dirty="0"/>
          </a:p>
        </p:txBody>
      </p:sp>
      <p:sp>
        <p:nvSpPr>
          <p:cNvPr id="3" name="Subtitle 2"/>
          <p:cNvSpPr>
            <a:spLocks noGrp="1"/>
          </p:cNvSpPr>
          <p:nvPr>
            <p:ph type="subTitle" idx="1"/>
          </p:nvPr>
        </p:nvSpPr>
        <p:spPr>
          <a:xfrm>
            <a:off x="1524000" y="3204875"/>
            <a:ext cx="9144000" cy="1655762"/>
          </a:xfrm>
        </p:spPr>
        <p:txBody>
          <a:bodyPr/>
          <a:lstStyle/>
          <a:p>
            <a:r>
              <a:rPr lang="en-US" dirty="0" smtClean="0"/>
              <a:t>Equity of Access and Equity of Voice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074" y="4557856"/>
            <a:ext cx="1693852" cy="2008909"/>
          </a:xfrm>
          <a:prstGeom prst="rect">
            <a:avLst/>
          </a:prstGeom>
        </p:spPr>
      </p:pic>
    </p:spTree>
    <p:extLst>
      <p:ext uri="{BB962C8B-B14F-4D97-AF65-F5344CB8AC3E}">
        <p14:creationId xmlns:p14="http://schemas.microsoft.com/office/powerpoint/2010/main" val="1591553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98"/>
            <a:ext cx="10515600" cy="955675"/>
          </a:xfrm>
        </p:spPr>
        <p:txBody>
          <a:bodyPr/>
          <a:lstStyle/>
          <a:p>
            <a:r>
              <a:rPr lang="en-US" b="1" dirty="0" smtClean="0"/>
              <a:t>The Words We Use</a:t>
            </a:r>
            <a:endParaRPr lang="en-US" b="1" dirty="0"/>
          </a:p>
        </p:txBody>
      </p:sp>
      <p:sp>
        <p:nvSpPr>
          <p:cNvPr id="3" name="Content Placeholder 2"/>
          <p:cNvSpPr>
            <a:spLocks noGrp="1"/>
          </p:cNvSpPr>
          <p:nvPr>
            <p:ph idx="1"/>
          </p:nvPr>
        </p:nvSpPr>
        <p:spPr>
          <a:xfrm>
            <a:off x="838200" y="1234500"/>
            <a:ext cx="10515600" cy="4351338"/>
          </a:xfrm>
        </p:spPr>
        <p:txBody>
          <a:bodyPr/>
          <a:lstStyle/>
          <a:p>
            <a:pPr marL="0" indent="0">
              <a:buNone/>
            </a:pPr>
            <a:r>
              <a:rPr lang="en-US" dirty="0" smtClean="0"/>
              <a:t>The </a:t>
            </a:r>
            <a:r>
              <a:rPr lang="en-US" dirty="0"/>
              <a:t>oversimplification of interpretation and categorization as a response to diversity and equity serves only to highlight difference and remove focus from the central need to deconstruct the institutional racism that, intentionally or unintentionally, has permeated institutions of higher education for generations</a:t>
            </a:r>
            <a:r>
              <a:rPr lang="en-US" dirty="0" smtClean="0"/>
              <a:t>.</a:t>
            </a:r>
          </a:p>
          <a:p>
            <a:pPr lvl="1"/>
            <a:r>
              <a:rPr lang="en-US" dirty="0"/>
              <a:t>As asserted by Iverson (2012), “A reconceptualization of diversity (and related concepts such as inclusion and community) can disrupt the center/margin dichotomy that sustains the insider/outsider binary.”</a:t>
            </a:r>
            <a:endParaRPr lang="en-US" dirty="0" smtClean="0"/>
          </a:p>
        </p:txBody>
      </p:sp>
      <p:pic>
        <p:nvPicPr>
          <p:cNvPr id="4" name="Picture 3"/>
          <p:cNvPicPr>
            <a:picLocks noChangeAspect="1"/>
          </p:cNvPicPr>
          <p:nvPr/>
        </p:nvPicPr>
        <p:blipFill>
          <a:blip r:embed="rId2"/>
          <a:stretch>
            <a:fillRect/>
          </a:stretch>
        </p:blipFill>
        <p:spPr>
          <a:xfrm>
            <a:off x="4479662" y="4611215"/>
            <a:ext cx="3227440" cy="1949246"/>
          </a:xfrm>
          <a:prstGeom prst="rect">
            <a:avLst/>
          </a:prstGeom>
        </p:spPr>
      </p:pic>
    </p:spTree>
    <p:extLst>
      <p:ext uri="{BB962C8B-B14F-4D97-AF65-F5344CB8AC3E}">
        <p14:creationId xmlns:p14="http://schemas.microsoft.com/office/powerpoint/2010/main" val="1973803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Words We Use</a:t>
            </a:r>
            <a:endParaRPr lang="en-US" b="1" dirty="0"/>
          </a:p>
        </p:txBody>
      </p:sp>
      <p:sp>
        <p:nvSpPr>
          <p:cNvPr id="3" name="Content Placeholder 2"/>
          <p:cNvSpPr>
            <a:spLocks noGrp="1"/>
          </p:cNvSpPr>
          <p:nvPr>
            <p:ph idx="1"/>
          </p:nvPr>
        </p:nvSpPr>
        <p:spPr/>
        <p:txBody>
          <a:bodyPr/>
          <a:lstStyle/>
          <a:p>
            <a:pPr marL="0" indent="0">
              <a:buNone/>
            </a:pPr>
            <a:r>
              <a:rPr lang="en-US" dirty="0" smtClean="0"/>
              <a:t>Institutions </a:t>
            </a:r>
            <a:r>
              <a:rPr lang="en-US" dirty="0"/>
              <a:t>are bound by parameters of diversity that may not match their desired actions or the needs of the students labeled as diverse. </a:t>
            </a:r>
            <a:endParaRPr lang="en-US" dirty="0" smtClean="0"/>
          </a:p>
          <a:p>
            <a:pPr lvl="1"/>
            <a:r>
              <a:rPr lang="en-US" dirty="0" smtClean="0"/>
              <a:t>Much </a:t>
            </a:r>
            <a:r>
              <a:rPr lang="en-US" dirty="0"/>
              <a:t>of what defines diversity discourse is influenced by federal policy that is connected to performance (</a:t>
            </a:r>
            <a:r>
              <a:rPr lang="en-US" dirty="0" err="1"/>
              <a:t>Tamtik</a:t>
            </a:r>
            <a:r>
              <a:rPr lang="en-US" dirty="0"/>
              <a:t> and </a:t>
            </a:r>
            <a:r>
              <a:rPr lang="en-US" dirty="0" err="1"/>
              <a:t>Guenter</a:t>
            </a:r>
            <a:r>
              <a:rPr lang="en-US" dirty="0"/>
              <a:t>, 2019).</a:t>
            </a:r>
            <a:endParaRPr lang="en-US" dirty="0" smtClean="0"/>
          </a:p>
        </p:txBody>
      </p:sp>
      <p:pic>
        <p:nvPicPr>
          <p:cNvPr id="4" name="Picture 3"/>
          <p:cNvPicPr>
            <a:picLocks noChangeAspect="1"/>
          </p:cNvPicPr>
          <p:nvPr/>
        </p:nvPicPr>
        <p:blipFill>
          <a:blip r:embed="rId2"/>
          <a:stretch>
            <a:fillRect/>
          </a:stretch>
        </p:blipFill>
        <p:spPr>
          <a:xfrm>
            <a:off x="4415007" y="4225263"/>
            <a:ext cx="3694496" cy="2231329"/>
          </a:xfrm>
          <a:prstGeom prst="rect">
            <a:avLst/>
          </a:prstGeom>
        </p:spPr>
      </p:pic>
    </p:spTree>
    <p:extLst>
      <p:ext uri="{BB962C8B-B14F-4D97-AF65-F5344CB8AC3E}">
        <p14:creationId xmlns:p14="http://schemas.microsoft.com/office/powerpoint/2010/main" val="607035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Traditional Structures of Our Institutions of Higher Education (IHEs)</a:t>
            </a:r>
          </a:p>
        </p:txBody>
      </p:sp>
      <p:sp>
        <p:nvSpPr>
          <p:cNvPr id="3" name="Content Placeholder 2"/>
          <p:cNvSpPr>
            <a:spLocks noGrp="1"/>
          </p:cNvSpPr>
          <p:nvPr>
            <p:ph idx="1"/>
          </p:nvPr>
        </p:nvSpPr>
        <p:spPr/>
        <p:txBody>
          <a:bodyPr/>
          <a:lstStyle/>
          <a:p>
            <a:pPr marL="0" indent="0">
              <a:buNone/>
            </a:pPr>
            <a:r>
              <a:rPr lang="en-US" dirty="0"/>
              <a:t>Equitable structures also extends to staff and faculty that possess interpersonal skills and culturally inclusive instructional strategies that equitably support, value and honor the voice and knowledge of all students in the classroom and on </a:t>
            </a:r>
            <a:r>
              <a:rPr lang="en-US" dirty="0" smtClean="0"/>
              <a:t>campus.</a:t>
            </a:r>
          </a:p>
          <a:p>
            <a:pPr lvl="1"/>
            <a:r>
              <a:rPr lang="en-US" dirty="0" err="1"/>
              <a:t>Barnhardt</a:t>
            </a:r>
            <a:r>
              <a:rPr lang="en-US" dirty="0"/>
              <a:t> et al. (2017) confirmed this by stating that individuals who maintain equity at the center of their practices ensure that policy, practice and resources have a meaningful and positive impact on the students’ journey through higher </a:t>
            </a:r>
            <a:r>
              <a:rPr lang="en-US" dirty="0" smtClean="0"/>
              <a:t>education.</a:t>
            </a:r>
            <a:endParaRPr lang="en-US" dirty="0"/>
          </a:p>
        </p:txBody>
      </p:sp>
      <p:pic>
        <p:nvPicPr>
          <p:cNvPr id="4" name="Picture 3"/>
          <p:cNvPicPr>
            <a:picLocks noChangeAspect="1"/>
          </p:cNvPicPr>
          <p:nvPr/>
        </p:nvPicPr>
        <p:blipFill>
          <a:blip r:embed="rId2"/>
          <a:stretch>
            <a:fillRect/>
          </a:stretch>
        </p:blipFill>
        <p:spPr>
          <a:xfrm>
            <a:off x="5844628" y="5065614"/>
            <a:ext cx="3292125" cy="1585097"/>
          </a:xfrm>
          <a:prstGeom prst="rect">
            <a:avLst/>
          </a:prstGeom>
        </p:spPr>
      </p:pic>
    </p:spTree>
    <p:extLst>
      <p:ext uri="{BB962C8B-B14F-4D97-AF65-F5344CB8AC3E}">
        <p14:creationId xmlns:p14="http://schemas.microsoft.com/office/powerpoint/2010/main" val="398000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Traditional Structures of Our IHEs</a:t>
            </a:r>
            <a:endParaRPr lang="en-US" b="1" dirty="0"/>
          </a:p>
        </p:txBody>
      </p:sp>
      <p:sp>
        <p:nvSpPr>
          <p:cNvPr id="3" name="Content Placeholder 2"/>
          <p:cNvSpPr>
            <a:spLocks noGrp="1"/>
          </p:cNvSpPr>
          <p:nvPr>
            <p:ph idx="1"/>
          </p:nvPr>
        </p:nvSpPr>
        <p:spPr/>
        <p:txBody>
          <a:bodyPr/>
          <a:lstStyle/>
          <a:p>
            <a:pPr marL="0" indent="0">
              <a:buNone/>
            </a:pPr>
            <a:r>
              <a:rPr lang="en-US" dirty="0"/>
              <a:t>H</a:t>
            </a:r>
            <a:r>
              <a:rPr lang="en-US" dirty="0" smtClean="0"/>
              <a:t>ierarchy, procedures, goals, plans and leadership styles</a:t>
            </a:r>
          </a:p>
          <a:p>
            <a:pPr lvl="1"/>
            <a:r>
              <a:rPr lang="en-US" dirty="0" smtClean="0"/>
              <a:t>There is a need for more equitable structures worldwide when it comes to ensuring the success of our marginalized communities that are impacted by institutional racism (“</a:t>
            </a:r>
            <a:r>
              <a:rPr lang="en-US" dirty="0" err="1" smtClean="0"/>
              <a:t>Movidas</a:t>
            </a:r>
            <a:r>
              <a:rPr lang="en-US" dirty="0" smtClean="0"/>
              <a:t>: Globalizing Strategies for Advancing Racial Equity,” 2020).</a:t>
            </a:r>
            <a:endParaRPr lang="en-US" dirty="0"/>
          </a:p>
        </p:txBody>
      </p:sp>
      <p:pic>
        <p:nvPicPr>
          <p:cNvPr id="4" name="Picture 3"/>
          <p:cNvPicPr>
            <a:picLocks noChangeAspect="1"/>
          </p:cNvPicPr>
          <p:nvPr/>
        </p:nvPicPr>
        <p:blipFill>
          <a:blip r:embed="rId2"/>
          <a:stretch>
            <a:fillRect/>
          </a:stretch>
        </p:blipFill>
        <p:spPr>
          <a:xfrm>
            <a:off x="4597719" y="3929542"/>
            <a:ext cx="3292125" cy="1585097"/>
          </a:xfrm>
          <a:prstGeom prst="rect">
            <a:avLst/>
          </a:prstGeom>
        </p:spPr>
      </p:pic>
    </p:spTree>
    <p:extLst>
      <p:ext uri="{BB962C8B-B14F-4D97-AF65-F5344CB8AC3E}">
        <p14:creationId xmlns:p14="http://schemas.microsoft.com/office/powerpoint/2010/main" val="1383008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Value for Diversity Within Our IHE</a:t>
            </a:r>
            <a:endParaRPr lang="en-US" b="1" dirty="0"/>
          </a:p>
        </p:txBody>
      </p:sp>
      <p:sp>
        <p:nvSpPr>
          <p:cNvPr id="3" name="Content Placeholder 2"/>
          <p:cNvSpPr>
            <a:spLocks noGrp="1"/>
          </p:cNvSpPr>
          <p:nvPr>
            <p:ph idx="1"/>
          </p:nvPr>
        </p:nvSpPr>
        <p:spPr/>
        <p:txBody>
          <a:bodyPr/>
          <a:lstStyle/>
          <a:p>
            <a:pPr marL="0" indent="0">
              <a:buNone/>
            </a:pPr>
            <a:r>
              <a:rPr lang="en-US" dirty="0" smtClean="0"/>
              <a:t>Those who function as staff, faculty, or administration in higher education must recognize their privilege and the effect that this has on how diversity is acknowledged and valued.</a:t>
            </a:r>
          </a:p>
          <a:p>
            <a:pPr lvl="1"/>
            <a:r>
              <a:rPr lang="en-US" dirty="0"/>
              <a:t>Hale (2004) asserted that it is incumbent on those privileged to be inside the system to create opportunity and pathways to higher education for all groups regardless of our immediate affiliation, and in this way we can work collaboratively to open doors for students traditionally on the margins.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1637" y="4768271"/>
            <a:ext cx="3509818" cy="1754909"/>
          </a:xfrm>
          <a:prstGeom prst="rect">
            <a:avLst/>
          </a:prstGeom>
        </p:spPr>
      </p:pic>
    </p:spTree>
    <p:extLst>
      <p:ext uri="{BB962C8B-B14F-4D97-AF65-F5344CB8AC3E}">
        <p14:creationId xmlns:p14="http://schemas.microsoft.com/office/powerpoint/2010/main" val="1871931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220"/>
            <a:ext cx="10515600" cy="1325563"/>
          </a:xfrm>
        </p:spPr>
        <p:txBody>
          <a:bodyPr/>
          <a:lstStyle/>
          <a:p>
            <a:r>
              <a:rPr lang="en-US" b="1" dirty="0" smtClean="0"/>
              <a:t>A Value for Diversity Within Our IHE</a:t>
            </a:r>
            <a:endParaRPr lang="en-US" b="1" dirty="0"/>
          </a:p>
        </p:txBody>
      </p:sp>
      <p:sp>
        <p:nvSpPr>
          <p:cNvPr id="3" name="Content Placeholder 2"/>
          <p:cNvSpPr>
            <a:spLocks noGrp="1"/>
          </p:cNvSpPr>
          <p:nvPr>
            <p:ph idx="1"/>
          </p:nvPr>
        </p:nvSpPr>
        <p:spPr>
          <a:xfrm>
            <a:off x="838200" y="1068244"/>
            <a:ext cx="10515600" cy="4351338"/>
          </a:xfrm>
        </p:spPr>
        <p:txBody>
          <a:bodyPr/>
          <a:lstStyle/>
          <a:p>
            <a:pPr marL="0" indent="0">
              <a:buNone/>
            </a:pPr>
            <a:r>
              <a:rPr lang="en-US" dirty="0"/>
              <a:t>One alternative to doing nothing at all is to feign responses to the diversity imperative without considering clarity of commitment, capacity building or </a:t>
            </a:r>
            <a:r>
              <a:rPr lang="en-US" dirty="0" smtClean="0"/>
              <a:t>sustainability.</a:t>
            </a:r>
          </a:p>
          <a:p>
            <a:pPr lvl="1"/>
            <a:r>
              <a:rPr lang="en-US" dirty="0"/>
              <a:t>Patel (2015) declared “… in their ‘desire for diversity,’ administrators seek appearances rather than acknowledging or challenging the oppressive structures, practices, and experiences confronting racially </a:t>
            </a:r>
            <a:r>
              <a:rPr lang="en-US" dirty="0" err="1"/>
              <a:t>minoritized</a:t>
            </a:r>
            <a:r>
              <a:rPr lang="en-US" dirty="0"/>
              <a:t> individuals on campus (as cited in </a:t>
            </a:r>
            <a:r>
              <a:rPr lang="en-US" dirty="0" err="1"/>
              <a:t>Glassener</a:t>
            </a:r>
            <a:r>
              <a:rPr lang="en-US" dirty="0"/>
              <a:t> et al., 2019, p. 12</a:t>
            </a:r>
            <a:r>
              <a:rPr lang="en-US" dirty="0" smtClean="0"/>
              <a:t>).</a:t>
            </a:r>
          </a:p>
          <a:p>
            <a:pPr lvl="1"/>
            <a:r>
              <a:rPr lang="en-US" dirty="0" err="1"/>
              <a:t>Glassener</a:t>
            </a:r>
            <a:r>
              <a:rPr lang="en-US" dirty="0"/>
              <a:t> et al. (2019) emphasized that responding to diversity through the lens of how it benefits the educational experience of all students while enriching the perceived reputation of the institution, ultimately serves to neutralize and silence those students for whom the efforts were initially intended (p. 13).</a:t>
            </a:r>
          </a:p>
        </p:txBody>
      </p:sp>
      <p:pic>
        <p:nvPicPr>
          <p:cNvPr id="4" name="Picture 3"/>
          <p:cNvPicPr>
            <a:picLocks noChangeAspect="1"/>
          </p:cNvPicPr>
          <p:nvPr/>
        </p:nvPicPr>
        <p:blipFill>
          <a:blip r:embed="rId2"/>
          <a:stretch>
            <a:fillRect/>
          </a:stretch>
        </p:blipFill>
        <p:spPr>
          <a:xfrm>
            <a:off x="4740412" y="5268037"/>
            <a:ext cx="2591511" cy="1298009"/>
          </a:xfrm>
          <a:prstGeom prst="rect">
            <a:avLst/>
          </a:prstGeom>
        </p:spPr>
      </p:pic>
    </p:spTree>
    <p:extLst>
      <p:ext uri="{BB962C8B-B14F-4D97-AF65-F5344CB8AC3E}">
        <p14:creationId xmlns:p14="http://schemas.microsoft.com/office/powerpoint/2010/main" val="2755851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Value for Diversity Within Our IHE</a:t>
            </a:r>
            <a:endParaRPr lang="en-US" b="1" dirty="0"/>
          </a:p>
        </p:txBody>
      </p:sp>
      <p:sp>
        <p:nvSpPr>
          <p:cNvPr id="3" name="Content Placeholder 2"/>
          <p:cNvSpPr>
            <a:spLocks noGrp="1"/>
          </p:cNvSpPr>
          <p:nvPr>
            <p:ph idx="1"/>
          </p:nvPr>
        </p:nvSpPr>
        <p:spPr/>
        <p:txBody>
          <a:bodyPr/>
          <a:lstStyle/>
          <a:p>
            <a:pPr marL="0" indent="0">
              <a:buNone/>
            </a:pPr>
            <a:r>
              <a:rPr lang="en-US" dirty="0"/>
              <a:t>One alternative to doing nothing at all is to feign responses to the diversity imperative without considering clarity of commitment, capacity building or </a:t>
            </a:r>
            <a:r>
              <a:rPr lang="en-US" dirty="0" smtClean="0"/>
              <a:t>sustainability.</a:t>
            </a:r>
          </a:p>
          <a:p>
            <a:pPr lvl="1"/>
            <a:r>
              <a:rPr lang="en-US" dirty="0"/>
              <a:t>In other words, our institutions of higher education can have literally all of the surface level supports in place so that on paper it seems that both commitment and supportive actions are present while the culture and climate of the campus reveal quite different realities (Stanley, Watson, Reyes, and Varela, 2019, p. 265).</a:t>
            </a:r>
          </a:p>
        </p:txBody>
      </p:sp>
      <p:pic>
        <p:nvPicPr>
          <p:cNvPr id="4" name="Picture 3"/>
          <p:cNvPicPr>
            <a:picLocks noChangeAspect="1"/>
          </p:cNvPicPr>
          <p:nvPr/>
        </p:nvPicPr>
        <p:blipFill>
          <a:blip r:embed="rId2"/>
          <a:stretch>
            <a:fillRect/>
          </a:stretch>
        </p:blipFill>
        <p:spPr>
          <a:xfrm>
            <a:off x="5229939" y="4850954"/>
            <a:ext cx="3505504" cy="1755800"/>
          </a:xfrm>
          <a:prstGeom prst="rect">
            <a:avLst/>
          </a:prstGeom>
        </p:spPr>
      </p:pic>
    </p:spTree>
    <p:extLst>
      <p:ext uri="{BB962C8B-B14F-4D97-AF65-F5344CB8AC3E}">
        <p14:creationId xmlns:p14="http://schemas.microsoft.com/office/powerpoint/2010/main" val="731372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518"/>
            <a:ext cx="10515600" cy="1325563"/>
          </a:xfrm>
        </p:spPr>
        <p:txBody>
          <a:bodyPr/>
          <a:lstStyle/>
          <a:p>
            <a:r>
              <a:rPr lang="en-US" b="1" dirty="0" smtClean="0"/>
              <a:t>Moving from Allies to Accomplices</a:t>
            </a:r>
            <a:endParaRPr lang="en-US" b="1" dirty="0"/>
          </a:p>
        </p:txBody>
      </p:sp>
      <p:sp>
        <p:nvSpPr>
          <p:cNvPr id="3" name="Content Placeholder 2"/>
          <p:cNvSpPr>
            <a:spLocks noGrp="1"/>
          </p:cNvSpPr>
          <p:nvPr>
            <p:ph idx="1"/>
          </p:nvPr>
        </p:nvSpPr>
        <p:spPr>
          <a:xfrm>
            <a:off x="838200" y="1405081"/>
            <a:ext cx="10515600" cy="4351338"/>
          </a:xfrm>
        </p:spPr>
        <p:txBody>
          <a:bodyPr/>
          <a:lstStyle/>
          <a:p>
            <a:r>
              <a:rPr lang="en-US" dirty="0" smtClean="0"/>
              <a:t>We are aware that we live in a world with different and complex identities, and that some identities are more oppressed.</a:t>
            </a:r>
          </a:p>
          <a:p>
            <a:r>
              <a:rPr lang="en-US" dirty="0" smtClean="0"/>
              <a:t>We all have a stake in one another’s liberation, and need to act from that interdependence. These times call for accomplices- not allies.</a:t>
            </a:r>
          </a:p>
          <a:p>
            <a:r>
              <a:rPr lang="en-US" dirty="0" smtClean="0"/>
              <a:t>Retrieved from </a:t>
            </a:r>
            <a:r>
              <a:rPr lang="en-US" sz="2400" dirty="0" smtClean="0">
                <a:hlinkClick r:id="rId2"/>
              </a:rPr>
              <a:t>https://www.codepink.org/be_accomplices_not_allies</a:t>
            </a:r>
            <a:r>
              <a:rPr lang="en-US" sz="2400" dirty="0" smtClean="0"/>
              <a:t> </a:t>
            </a:r>
            <a:endParaRPr lang="en-US" sz="2400" dirty="0"/>
          </a:p>
        </p:txBody>
      </p:sp>
    </p:spTree>
    <p:extLst>
      <p:ext uri="{BB962C8B-B14F-4D97-AF65-F5344CB8AC3E}">
        <p14:creationId xmlns:p14="http://schemas.microsoft.com/office/powerpoint/2010/main" val="3748638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2019 Diversity Summit at Highlands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6900"/>
            <a:ext cx="12192000" cy="4450195"/>
          </a:xfrm>
          <a:prstGeom prst="rect">
            <a:avLst/>
          </a:prstGeom>
        </p:spPr>
      </p:pic>
    </p:spTree>
    <p:extLst>
      <p:ext uri="{BB962C8B-B14F-4D97-AF65-F5344CB8AC3E}">
        <p14:creationId xmlns:p14="http://schemas.microsoft.com/office/powerpoint/2010/main" val="36296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Diversity &amp; Equity Matters</a:t>
            </a:r>
            <a:endParaRPr lang="en-US" dirty="0"/>
          </a:p>
        </p:txBody>
      </p:sp>
      <p:sp>
        <p:nvSpPr>
          <p:cNvPr id="3" name="Content Placeholder 2"/>
          <p:cNvSpPr>
            <a:spLocks noGrp="1"/>
          </p:cNvSpPr>
          <p:nvPr>
            <p:ph idx="1"/>
          </p:nvPr>
        </p:nvSpPr>
        <p:spPr>
          <a:xfrm>
            <a:off x="838200" y="1813099"/>
            <a:ext cx="10515600" cy="4351338"/>
          </a:xfrm>
        </p:spPr>
        <p:txBody>
          <a:bodyPr/>
          <a:lstStyle/>
          <a:p>
            <a:r>
              <a:rPr lang="en-US" dirty="0" smtClean="0">
                <a:latin typeface="+mj-lt"/>
              </a:rPr>
              <a:t>“Cheetah Moments”</a:t>
            </a:r>
          </a:p>
          <a:p>
            <a:r>
              <a:rPr lang="en-US" dirty="0" smtClean="0">
                <a:latin typeface="+mj-lt"/>
              </a:rPr>
              <a:t>Who are the stakeholders?</a:t>
            </a:r>
          </a:p>
          <a:p>
            <a:r>
              <a:rPr lang="en-US" dirty="0" smtClean="0">
                <a:latin typeface="+mj-lt"/>
              </a:rPr>
              <a:t>What is </a:t>
            </a:r>
            <a:r>
              <a:rPr lang="en-US" dirty="0" smtClean="0">
                <a:latin typeface="+mj-lt"/>
              </a:rPr>
              <a:t>our </a:t>
            </a:r>
            <a:r>
              <a:rPr lang="en-US" dirty="0" smtClean="0">
                <a:latin typeface="+mj-lt"/>
              </a:rPr>
              <a:t>institution’s score card for Diversity, Equity &amp; Inclusion?</a:t>
            </a:r>
          </a:p>
          <a:p>
            <a:r>
              <a:rPr lang="en-US" dirty="0" smtClean="0">
                <a:latin typeface="+mj-lt"/>
              </a:rPr>
              <a:t>Where does </a:t>
            </a:r>
            <a:r>
              <a:rPr lang="en-US" dirty="0" smtClean="0">
                <a:latin typeface="+mj-lt"/>
              </a:rPr>
              <a:t>our </a:t>
            </a:r>
            <a:r>
              <a:rPr lang="en-US" dirty="0" smtClean="0">
                <a:latin typeface="+mj-lt"/>
              </a:rPr>
              <a:t>institution want to be five, ten, twenty years from now?</a:t>
            </a:r>
          </a:p>
          <a:p>
            <a:r>
              <a:rPr lang="en-US" dirty="0" smtClean="0">
                <a:latin typeface="+mj-lt"/>
              </a:rPr>
              <a:t>Practical realities to consider</a:t>
            </a:r>
          </a:p>
          <a:p>
            <a:r>
              <a:rPr lang="en-US" dirty="0" smtClean="0">
                <a:latin typeface="+mj-lt"/>
              </a:rPr>
              <a:t>Critical conversations about our </a:t>
            </a:r>
            <a:r>
              <a:rPr lang="en-US" dirty="0" smtClean="0">
                <a:latin typeface="+mj-lt"/>
              </a:rPr>
              <a:t>campus climate</a:t>
            </a: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160" y="4612284"/>
            <a:ext cx="1693852" cy="2008909"/>
          </a:xfrm>
          <a:prstGeom prst="rect">
            <a:avLst/>
          </a:prstGeom>
        </p:spPr>
      </p:pic>
    </p:spTree>
    <p:extLst>
      <p:ext uri="{BB962C8B-B14F-4D97-AF65-F5344CB8AC3E}">
        <p14:creationId xmlns:p14="http://schemas.microsoft.com/office/powerpoint/2010/main" val="110030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Turning Points and </a:t>
            </a:r>
            <a:r>
              <a:rPr lang="en-US" dirty="0" smtClean="0"/>
              <a:t>Definitions for Higher Education Systems </a:t>
            </a:r>
            <a:endParaRPr lang="en-US" dirty="0"/>
          </a:p>
        </p:txBody>
      </p:sp>
      <p:sp>
        <p:nvSpPr>
          <p:cNvPr id="3" name="Content Placeholder 2"/>
          <p:cNvSpPr>
            <a:spLocks noGrp="1"/>
          </p:cNvSpPr>
          <p:nvPr>
            <p:ph idx="1"/>
          </p:nvPr>
        </p:nvSpPr>
        <p:spPr>
          <a:xfrm>
            <a:off x="838200" y="1242820"/>
            <a:ext cx="10515600" cy="5538980"/>
          </a:xfrm>
        </p:spPr>
        <p:txBody>
          <a:bodyPr>
            <a:noAutofit/>
          </a:bodyPr>
          <a:lstStyle/>
          <a:p>
            <a:pPr lvl="0"/>
            <a:r>
              <a:rPr lang="en-US" sz="2400" dirty="0">
                <a:latin typeface="Calibri Light" panose="020F0302020204030204" pitchFamily="34" charset="0"/>
                <a:cs typeface="Calibri Light" panose="020F0302020204030204" pitchFamily="34" charset="0"/>
              </a:rPr>
              <a:t>The </a:t>
            </a:r>
            <a:r>
              <a:rPr lang="en-US" sz="2400" b="1" dirty="0">
                <a:latin typeface="Calibri Light" panose="020F0302020204030204" pitchFamily="34" charset="0"/>
                <a:cs typeface="Calibri Light" panose="020F0302020204030204" pitchFamily="34" charset="0"/>
              </a:rPr>
              <a:t>socio-political context </a:t>
            </a:r>
            <a:r>
              <a:rPr lang="en-US" sz="2400" dirty="0">
                <a:latin typeface="Calibri Light" panose="020F0302020204030204" pitchFamily="34" charset="0"/>
                <a:cs typeface="Calibri Light" panose="020F0302020204030204" pitchFamily="34" charset="0"/>
              </a:rPr>
              <a:t>contributed to expanding multiculturalism in </a:t>
            </a:r>
            <a:r>
              <a:rPr lang="en-US" sz="2400" dirty="0" smtClean="0">
                <a:latin typeface="Calibri Light" panose="020F0302020204030204" pitchFamily="34" charset="0"/>
                <a:cs typeface="Calibri Light" panose="020F0302020204030204" pitchFamily="34" charset="0"/>
              </a:rPr>
              <a:t>academia: returning </a:t>
            </a:r>
            <a:r>
              <a:rPr lang="en-US" sz="2400" dirty="0">
                <a:latin typeface="Calibri Light" panose="020F0302020204030204" pitchFamily="34" charset="0"/>
                <a:cs typeface="Calibri Light" panose="020F0302020204030204" pitchFamily="34" charset="0"/>
              </a:rPr>
              <a:t>WWII veterans; the Civil Rights Movement, the Red Power Movement, the Chicano/a and La Raza movements; Black Studies, Hispanic Studies, American Indian Studies, Asian Studies, Women’s Studies and Multicultural Studies </a:t>
            </a:r>
            <a:r>
              <a:rPr lang="en-US" sz="2400" dirty="0" smtClean="0">
                <a:latin typeface="Calibri Light" panose="020F0302020204030204" pitchFamily="34" charset="0"/>
                <a:cs typeface="Calibri Light" panose="020F0302020204030204" pitchFamily="34" charset="0"/>
              </a:rPr>
              <a:t>AND Hispanic Association of Colleges &amp; Universities (HACU) contributed </a:t>
            </a:r>
            <a:r>
              <a:rPr lang="en-US" sz="2400" dirty="0">
                <a:latin typeface="Calibri Light" panose="020F0302020204030204" pitchFamily="34" charset="0"/>
                <a:cs typeface="Calibri Light" panose="020F0302020204030204" pitchFamily="34" charset="0"/>
              </a:rPr>
              <a:t>to expanding multiculturalism in academia </a:t>
            </a:r>
            <a:endParaRPr lang="en-US" sz="2400" dirty="0" smtClean="0">
              <a:effectLst/>
              <a:latin typeface="Calibri Light" panose="020F0302020204030204" pitchFamily="34" charset="0"/>
              <a:cs typeface="Calibri Light" panose="020F0302020204030204" pitchFamily="34" charset="0"/>
            </a:endParaRPr>
          </a:p>
          <a:p>
            <a:pPr lvl="0"/>
            <a:r>
              <a:rPr lang="en-US" sz="2400" b="1" dirty="0">
                <a:latin typeface="Calibri Light" panose="020F0302020204030204" pitchFamily="34" charset="0"/>
                <a:cs typeface="Calibri Light" panose="020F0302020204030204" pitchFamily="34" charset="0"/>
              </a:rPr>
              <a:t>Gender</a:t>
            </a:r>
            <a:r>
              <a:rPr lang="en-US" sz="2400" dirty="0">
                <a:latin typeface="Calibri Light" panose="020F0302020204030204" pitchFamily="34" charset="0"/>
                <a:cs typeface="Calibri Light" panose="020F0302020204030204" pitchFamily="34" charset="0"/>
              </a:rPr>
              <a:t> inequities </a:t>
            </a:r>
            <a:r>
              <a:rPr lang="en-US" sz="2400" dirty="0" smtClean="0">
                <a:latin typeface="Calibri Light" panose="020F0302020204030204" pitchFamily="34" charset="0"/>
                <a:cs typeface="Calibri Light" panose="020F0302020204030204" pitchFamily="34" charset="0"/>
              </a:rPr>
              <a:t>exist with some </a:t>
            </a:r>
            <a:r>
              <a:rPr lang="en-US" sz="2400" dirty="0" smtClean="0">
                <a:latin typeface="Calibri Light" panose="020F0302020204030204" pitchFamily="34" charset="0"/>
                <a:cs typeface="Calibri Light" panose="020F0302020204030204" pitchFamily="34" charset="0"/>
              </a:rPr>
              <a:t>progress towards balance</a:t>
            </a:r>
            <a:endParaRPr lang="en-US" sz="2400" dirty="0" smtClean="0">
              <a:latin typeface="Calibri Light" panose="020F0302020204030204" pitchFamily="34" charset="0"/>
              <a:cs typeface="Calibri Light" panose="020F0302020204030204" pitchFamily="34" charset="0"/>
            </a:endParaRPr>
          </a:p>
          <a:p>
            <a:pPr lvl="0"/>
            <a:r>
              <a:rPr lang="en-US" sz="2400" dirty="0" smtClean="0">
                <a:latin typeface="Calibri Light" panose="020F0302020204030204" pitchFamily="34" charset="0"/>
                <a:cs typeface="Calibri Light" panose="020F0302020204030204" pitchFamily="34" charset="0"/>
              </a:rPr>
              <a:t>Many </a:t>
            </a:r>
            <a:r>
              <a:rPr lang="en-US" sz="2400" dirty="0">
                <a:latin typeface="Calibri Light" panose="020F0302020204030204" pitchFamily="34" charset="0"/>
                <a:cs typeface="Calibri Light" panose="020F0302020204030204" pitchFamily="34" charset="0"/>
              </a:rPr>
              <a:t>institutions lack </a:t>
            </a:r>
            <a:r>
              <a:rPr lang="en-US" sz="2400" b="1" dirty="0">
                <a:latin typeface="Calibri Light" panose="020F0302020204030204" pitchFamily="34" charset="0"/>
                <a:cs typeface="Calibri Light" panose="020F0302020204030204" pitchFamily="34" charset="0"/>
              </a:rPr>
              <a:t>curricular diversity </a:t>
            </a:r>
            <a:r>
              <a:rPr lang="en-US" sz="2400" dirty="0">
                <a:latin typeface="Calibri Light" panose="020F0302020204030204" pitchFamily="34" charset="0"/>
                <a:cs typeface="Calibri Light" panose="020F0302020204030204" pitchFamily="34" charset="0"/>
              </a:rPr>
              <a:t>and inclusion requirements while some departments and faculty resist diversity curriculum (</a:t>
            </a:r>
            <a:r>
              <a:rPr lang="en-US" sz="2400" dirty="0" err="1">
                <a:latin typeface="Calibri Light" panose="020F0302020204030204" pitchFamily="34" charset="0"/>
                <a:cs typeface="Calibri Light" panose="020F0302020204030204" pitchFamily="34" charset="0"/>
              </a:rPr>
              <a:t>DeLeon</a:t>
            </a:r>
            <a:r>
              <a:rPr lang="en-US" sz="2400" dirty="0">
                <a:latin typeface="Calibri Light" panose="020F0302020204030204" pitchFamily="34" charset="0"/>
                <a:cs typeface="Calibri Light" panose="020F0302020204030204" pitchFamily="34" charset="0"/>
              </a:rPr>
              <a:t>, </a:t>
            </a:r>
            <a:r>
              <a:rPr lang="en-US" sz="2400" dirty="0" err="1">
                <a:latin typeface="Calibri Light" panose="020F0302020204030204" pitchFamily="34" charset="0"/>
                <a:cs typeface="Calibri Light" panose="020F0302020204030204" pitchFamily="34" charset="0"/>
              </a:rPr>
              <a:t>Katira</a:t>
            </a:r>
            <a:r>
              <a:rPr lang="en-US" sz="2400" dirty="0">
                <a:latin typeface="Calibri Light" panose="020F0302020204030204" pitchFamily="34" charset="0"/>
                <a:cs typeface="Calibri Light" panose="020F0302020204030204" pitchFamily="34" charset="0"/>
              </a:rPr>
              <a:t>, Lopez, Martinez, and Valenzuela, 2017)</a:t>
            </a:r>
            <a:endParaRPr lang="en-US" sz="2400" dirty="0" smtClean="0">
              <a:effectLst/>
              <a:latin typeface="Calibri Light" panose="020F0302020204030204" pitchFamily="34" charset="0"/>
              <a:cs typeface="Calibri Light" panose="020F0302020204030204" pitchFamily="34" charset="0"/>
            </a:endParaRPr>
          </a:p>
          <a:p>
            <a:pPr lvl="0"/>
            <a:r>
              <a:rPr lang="en-US" sz="2400" dirty="0">
                <a:latin typeface="Calibri Light" panose="020F0302020204030204" pitchFamily="34" charset="0"/>
                <a:cs typeface="Calibri Light" panose="020F0302020204030204" pitchFamily="34" charset="0"/>
              </a:rPr>
              <a:t>Nationally, three-quarters of tenured </a:t>
            </a:r>
            <a:r>
              <a:rPr lang="en-US" sz="2400" b="1" dirty="0">
                <a:latin typeface="Calibri Light" panose="020F0302020204030204" pitchFamily="34" charset="0"/>
                <a:cs typeface="Calibri Light" panose="020F0302020204030204" pitchFamily="34" charset="0"/>
              </a:rPr>
              <a:t>faculty</a:t>
            </a:r>
            <a:r>
              <a:rPr lang="en-US" sz="2400" dirty="0">
                <a:latin typeface="Calibri Light" panose="020F0302020204030204" pitchFamily="34" charset="0"/>
                <a:cs typeface="Calibri Light" panose="020F0302020204030204" pitchFamily="34" charset="0"/>
              </a:rPr>
              <a:t> are white and do not represent the increasing diverse student populations (Masterson, 2019)</a:t>
            </a:r>
            <a:endParaRPr lang="en-US" sz="2400" dirty="0" smtClean="0">
              <a:effectLst/>
              <a:latin typeface="Calibri Light" panose="020F0302020204030204" pitchFamily="34" charset="0"/>
              <a:cs typeface="Calibri Light" panose="020F0302020204030204" pitchFamily="34" charset="0"/>
            </a:endParaRPr>
          </a:p>
          <a:p>
            <a:pPr lvl="0"/>
            <a:r>
              <a:rPr lang="en-US" sz="2400" dirty="0">
                <a:latin typeface="Calibri Light" panose="020F0302020204030204" pitchFamily="34" charset="0"/>
                <a:cs typeface="Calibri Light" panose="020F0302020204030204" pitchFamily="34" charset="0"/>
              </a:rPr>
              <a:t>T</a:t>
            </a:r>
            <a:r>
              <a:rPr lang="en-US" sz="2400" dirty="0" smtClean="0">
                <a:latin typeface="Calibri Light" panose="020F0302020204030204" pitchFamily="34" charset="0"/>
                <a:cs typeface="Calibri Light" panose="020F0302020204030204" pitchFamily="34" charset="0"/>
              </a:rPr>
              <a:t>he </a:t>
            </a:r>
            <a:r>
              <a:rPr lang="en-US" sz="2400" b="1" dirty="0">
                <a:latin typeface="Calibri Light" panose="020F0302020204030204" pitchFamily="34" charset="0"/>
                <a:cs typeface="Calibri Light" panose="020F0302020204030204" pitchFamily="34" charset="0"/>
              </a:rPr>
              <a:t>Black Lives Matter </a:t>
            </a:r>
            <a:r>
              <a:rPr lang="en-US" sz="2400" dirty="0">
                <a:latin typeface="Calibri Light" panose="020F0302020204030204" pitchFamily="34" charset="0"/>
                <a:cs typeface="Calibri Light" panose="020F0302020204030204" pitchFamily="34" charset="0"/>
              </a:rPr>
              <a:t>movement </a:t>
            </a:r>
            <a:r>
              <a:rPr lang="en-US" sz="2400" dirty="0" smtClean="0">
                <a:latin typeface="Calibri Light" panose="020F0302020204030204" pitchFamily="34" charset="0"/>
                <a:cs typeface="Calibri Light" panose="020F0302020204030204" pitchFamily="34" charset="0"/>
              </a:rPr>
              <a:t>fueled </a:t>
            </a:r>
            <a:r>
              <a:rPr lang="en-US" sz="2400" dirty="0">
                <a:latin typeface="Calibri Light" panose="020F0302020204030204" pitchFamily="34" charset="0"/>
                <a:cs typeface="Calibri Light" panose="020F0302020204030204" pitchFamily="34" charset="0"/>
              </a:rPr>
              <a:t>debate about the value of racial </a:t>
            </a:r>
            <a:r>
              <a:rPr lang="en-US" sz="2400" dirty="0" smtClean="0">
                <a:latin typeface="Calibri Light" panose="020F0302020204030204" pitchFamily="34" charset="0"/>
                <a:cs typeface="Calibri Light" panose="020F0302020204030204" pitchFamily="34" charset="0"/>
              </a:rPr>
              <a:t>equity for all people of color</a:t>
            </a:r>
            <a:endParaRPr lang="en-US" sz="2400" dirty="0" smtClean="0">
              <a:latin typeface="Calibri Light" panose="020F0302020204030204" pitchFamily="34" charset="0"/>
              <a:cs typeface="Calibri Light" panose="020F0302020204030204" pitchFamily="34" charset="0"/>
            </a:endParaRPr>
          </a:p>
          <a:p>
            <a:pPr lvl="0"/>
            <a:r>
              <a:rPr lang="en-US" sz="2400" dirty="0" smtClean="0">
                <a:latin typeface="Calibri Light" panose="020F0302020204030204" pitchFamily="34" charset="0"/>
                <a:cs typeface="Calibri Light" panose="020F0302020204030204" pitchFamily="34" charset="0"/>
              </a:rPr>
              <a:t>Note: Anti-bias training on Friday</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2523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Say Their Names</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38200" y="1363712"/>
            <a:ext cx="10515600" cy="4351338"/>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Trayvon Martin (2012), </a:t>
            </a:r>
          </a:p>
          <a:p>
            <a:r>
              <a:rPr lang="en-US" dirty="0" smtClean="0">
                <a:latin typeface="Times New Roman" panose="02020603050405020304" pitchFamily="18" charset="0"/>
                <a:cs typeface="Times New Roman" panose="02020603050405020304" pitchFamily="18" charset="0"/>
              </a:rPr>
              <a:t>Michael Brown (2014),</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Akai </a:t>
            </a:r>
            <a:r>
              <a:rPr lang="en-US" dirty="0">
                <a:latin typeface="Times New Roman" panose="02020603050405020304" pitchFamily="18" charset="0"/>
                <a:cs typeface="Times New Roman" panose="02020603050405020304" pitchFamily="18" charset="0"/>
              </a:rPr>
              <a:t>Gurley (2014) Tanisha Anderson (2014</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Tamir</a:t>
            </a:r>
            <a:r>
              <a:rPr lang="en-US" dirty="0">
                <a:latin typeface="Times New Roman" panose="02020603050405020304" pitchFamily="18" charset="0"/>
                <a:cs typeface="Times New Roman" panose="02020603050405020304" pitchFamily="18" charset="0"/>
              </a:rPr>
              <a:t> Rice (2014),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Walter </a:t>
            </a:r>
            <a:r>
              <a:rPr lang="en-US" dirty="0">
                <a:latin typeface="Times New Roman" panose="02020603050405020304" pitchFamily="18" charset="0"/>
                <a:cs typeface="Times New Roman" panose="02020603050405020304" pitchFamily="18" charset="0"/>
              </a:rPr>
              <a:t>Scott (</a:t>
            </a:r>
            <a:r>
              <a:rPr lang="en-US" dirty="0" smtClean="0">
                <a:latin typeface="Times New Roman" panose="02020603050405020304" pitchFamily="18" charset="0"/>
                <a:cs typeface="Times New Roman" panose="02020603050405020304" pitchFamily="18" charset="0"/>
              </a:rPr>
              <a:t>2015), Justin Howell, Sean </a:t>
            </a:r>
            <a:r>
              <a:rPr lang="en-US" dirty="0" err="1" smtClean="0">
                <a:latin typeface="Times New Roman" panose="02020603050405020304" pitchFamily="18" charset="0"/>
                <a:cs typeface="Times New Roman" panose="02020603050405020304" pitchFamily="18" charset="0"/>
              </a:rPr>
              <a:t>Monterrosa</a:t>
            </a:r>
            <a:r>
              <a:rPr lang="en-US" dirty="0" smtClean="0">
                <a:latin typeface="Times New Roman" panose="02020603050405020304" pitchFamily="18" charset="0"/>
                <a:cs typeface="Times New Roman" panose="02020603050405020304" pitchFamily="18" charset="0"/>
              </a:rPr>
              <a:t>, James Floyd, Eric Garner (2015), Michelle </a:t>
            </a:r>
            <a:r>
              <a:rPr lang="en-US" dirty="0" err="1" smtClean="0">
                <a:latin typeface="Times New Roman" panose="02020603050405020304" pitchFamily="18" charset="0"/>
                <a:cs typeface="Times New Roman" panose="02020603050405020304" pitchFamily="18" charset="0"/>
              </a:rPr>
              <a:t>Cusseaux</a:t>
            </a:r>
            <a:r>
              <a:rPr lang="en-US" dirty="0" smtClean="0">
                <a:latin typeface="Times New Roman" panose="02020603050405020304" pitchFamily="18" charset="0"/>
                <a:cs typeface="Times New Roman" panose="02020603050405020304" pitchFamily="18" charset="0"/>
              </a:rPr>
              <a:t> (2015), Freddie Gray (2015) </a:t>
            </a:r>
            <a:r>
              <a:rPr lang="en-US" dirty="0" err="1" smtClean="0">
                <a:latin typeface="Times New Roman" panose="02020603050405020304" pitchFamily="18" charset="0"/>
                <a:cs typeface="Times New Roman" panose="02020603050405020304" pitchFamily="18" charset="0"/>
              </a:rPr>
              <a:t>Janisha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Fonville</a:t>
            </a:r>
            <a:r>
              <a:rPr lang="en-US" dirty="0" smtClean="0">
                <a:latin typeface="Times New Roman" panose="02020603050405020304" pitchFamily="18" charset="0"/>
                <a:cs typeface="Times New Roman" panose="02020603050405020304" pitchFamily="18" charset="0"/>
              </a:rPr>
              <a:t> (2015), </a:t>
            </a:r>
            <a:r>
              <a:rPr lang="en-US" dirty="0">
                <a:latin typeface="Times New Roman" panose="02020603050405020304" pitchFamily="18" charset="0"/>
                <a:cs typeface="Times New Roman" panose="02020603050405020304" pitchFamily="18" charset="0"/>
              </a:rPr>
              <a:t>Eric Garner (2015</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Alton Sterling (2016), </a:t>
            </a:r>
            <a:r>
              <a:rPr lang="en-US" dirty="0" err="1" smtClean="0">
                <a:latin typeface="Times New Roman" panose="02020603050405020304" pitchFamily="18" charset="0"/>
                <a:cs typeface="Times New Roman" panose="02020603050405020304" pitchFamily="18" charset="0"/>
              </a:rPr>
              <a:t>Philando</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Castile (2016),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Stephon Clark (2018), </a:t>
            </a:r>
            <a:r>
              <a:rPr lang="en-US" dirty="0">
                <a:latin typeface="Times New Roman" panose="02020603050405020304" pitchFamily="18" charset="0"/>
                <a:cs typeface="Times New Roman" panose="02020603050405020304" pitchFamily="18" charset="0"/>
              </a:rPr>
              <a:t>Antwon Rose (2018</a:t>
            </a:r>
            <a:r>
              <a:rPr lang="en-US" dirty="0" smtClean="0">
                <a:latin typeface="Times New Roman" panose="02020603050405020304" pitchFamily="18" charset="0"/>
                <a:cs typeface="Times New Roman" panose="02020603050405020304" pitchFamily="18" charset="0"/>
              </a:rPr>
              <a:t>), Botham </a:t>
            </a:r>
            <a:r>
              <a:rPr lang="en-US" dirty="0">
                <a:latin typeface="Times New Roman" panose="02020603050405020304" pitchFamily="18" charset="0"/>
                <a:cs typeface="Times New Roman" panose="02020603050405020304" pitchFamily="18" charset="0"/>
              </a:rPr>
              <a:t>Jean (2018</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Atliana</a:t>
            </a:r>
            <a:r>
              <a:rPr lang="en-US" dirty="0" smtClean="0">
                <a:latin typeface="Times New Roman" panose="02020603050405020304" pitchFamily="18" charset="0"/>
                <a:cs typeface="Times New Roman" panose="02020603050405020304" pitchFamily="18" charset="0"/>
              </a:rPr>
              <a:t> Jefferson (2019), Aura Rosser (2019), Elijah McClain (2019),</a:t>
            </a:r>
          </a:p>
          <a:p>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Ahmaud</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Arbery</a:t>
            </a:r>
            <a:r>
              <a:rPr lang="en-US" dirty="0" smtClean="0">
                <a:latin typeface="Times New Roman" panose="02020603050405020304" pitchFamily="18" charset="0"/>
                <a:cs typeface="Times New Roman" panose="02020603050405020304" pitchFamily="18" charset="0"/>
              </a:rPr>
              <a:t> (2020, Feb), Breonna Taylor </a:t>
            </a:r>
            <a:r>
              <a:rPr lang="en-US" dirty="0">
                <a:latin typeface="Times New Roman" panose="02020603050405020304" pitchFamily="18" charset="0"/>
                <a:cs typeface="Times New Roman" panose="02020603050405020304" pitchFamily="18" charset="0"/>
              </a:rPr>
              <a:t>(2020, March</a:t>
            </a:r>
            <a:r>
              <a:rPr lang="en-US" dirty="0" smtClean="0">
                <a:latin typeface="Times New Roman" panose="02020603050405020304" pitchFamily="18" charset="0"/>
                <a:cs typeface="Times New Roman" panose="02020603050405020304" pitchFamily="18" charset="0"/>
              </a:rPr>
              <a:t>),                     George Floyd </a:t>
            </a:r>
            <a:r>
              <a:rPr lang="en-US" dirty="0">
                <a:latin typeface="Times New Roman" panose="02020603050405020304" pitchFamily="18" charset="0"/>
                <a:cs typeface="Times New Roman" panose="02020603050405020304" pitchFamily="18" charset="0"/>
              </a:rPr>
              <a:t>(2020, May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Rayshard</a:t>
            </a:r>
            <a:r>
              <a:rPr lang="en-US" dirty="0" smtClean="0">
                <a:latin typeface="Times New Roman" panose="02020603050405020304" pitchFamily="18" charset="0"/>
                <a:cs typeface="Times New Roman" panose="02020603050405020304" pitchFamily="18" charset="0"/>
              </a:rPr>
              <a:t> Brooks (2020, June)</a:t>
            </a:r>
          </a:p>
          <a:p>
            <a:pPr marL="0" indent="0">
              <a:buNone/>
            </a:pPr>
            <a:r>
              <a:rPr lang="en-US" sz="1400" dirty="0" smtClean="0">
                <a:latin typeface="+mj-lt"/>
              </a:rPr>
              <a:t>Retrieved from:</a:t>
            </a:r>
            <a:r>
              <a:rPr lang="en-US" sz="1400" dirty="0">
                <a:latin typeface="+mj-lt"/>
              </a:rPr>
              <a:t> </a:t>
            </a:r>
            <a:r>
              <a:rPr lang="en-US" sz="1400" dirty="0" smtClean="0">
                <a:latin typeface="+mj-lt"/>
                <a:hlinkClick r:id="rId2"/>
              </a:rPr>
              <a:t>https</a:t>
            </a:r>
            <a:r>
              <a:rPr lang="en-US" sz="1400" dirty="0">
                <a:latin typeface="+mj-lt"/>
                <a:hlinkClick r:id="rId2"/>
              </a:rPr>
              <a:t>://</a:t>
            </a:r>
            <a:r>
              <a:rPr lang="en-US" sz="1400" dirty="0" smtClean="0">
                <a:latin typeface="+mj-lt"/>
                <a:hlinkClick r:id="rId2"/>
              </a:rPr>
              <a:t>interactive.aljazeera.com/aje/2020/know-their-names/index.html</a:t>
            </a:r>
            <a:endParaRPr lang="en-US" sz="14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7757" y="4591607"/>
            <a:ext cx="1693852" cy="2008909"/>
          </a:xfrm>
          <a:prstGeom prst="rect">
            <a:avLst/>
          </a:prstGeom>
        </p:spPr>
      </p:pic>
    </p:spTree>
    <p:extLst>
      <p:ext uri="{BB962C8B-B14F-4D97-AF65-F5344CB8AC3E}">
        <p14:creationId xmlns:p14="http://schemas.microsoft.com/office/powerpoint/2010/main" val="398249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and </a:t>
            </a:r>
            <a:r>
              <a:rPr lang="en-US" dirty="0"/>
              <a:t>LGBTQ+ Hate </a:t>
            </a:r>
            <a:r>
              <a:rPr lang="en-US" dirty="0" smtClean="0"/>
              <a:t>Crimes </a:t>
            </a:r>
            <a:endParaRPr lang="en-US" dirty="0"/>
          </a:p>
        </p:txBody>
      </p:sp>
      <p:sp>
        <p:nvSpPr>
          <p:cNvPr id="3" name="Content Placeholder 2"/>
          <p:cNvSpPr>
            <a:spLocks noGrp="1"/>
          </p:cNvSpPr>
          <p:nvPr>
            <p:ph idx="1"/>
          </p:nvPr>
        </p:nvSpPr>
        <p:spPr>
          <a:xfrm>
            <a:off x="838200" y="1825624"/>
            <a:ext cx="10515600" cy="4791991"/>
          </a:xfrm>
        </p:spPr>
        <p:txBody>
          <a:bodyPr>
            <a:normAutofit fontScale="85000" lnSpcReduction="20000"/>
          </a:bodyPr>
          <a:lstStyle/>
          <a:p>
            <a:r>
              <a:rPr lang="en-US" b="1" dirty="0">
                <a:latin typeface="+mj-lt"/>
              </a:rPr>
              <a:t>Missing and Murdered Indigenous Women </a:t>
            </a:r>
            <a:r>
              <a:rPr lang="en-US" dirty="0">
                <a:latin typeface="+mj-lt"/>
              </a:rPr>
              <a:t>- the numbers are staggering. </a:t>
            </a:r>
            <a:r>
              <a:rPr lang="en-US" dirty="0" smtClean="0">
                <a:latin typeface="+mj-lt"/>
              </a:rPr>
              <a:t>Our </a:t>
            </a:r>
            <a:r>
              <a:rPr lang="en-US" dirty="0">
                <a:latin typeface="+mj-lt"/>
              </a:rPr>
              <a:t>women are murdered at a rate 10 times higher than other ethnicities and it's the third leading cause of death for our Women (Centers for Disease Control).  The majority of these murders are committed by non-Native people on Native-owned land. Because of the lack of communication between state, local, and tribal law enforcement, it's difficult to begin the investigation process. </a:t>
            </a:r>
            <a:r>
              <a:rPr lang="en-US" dirty="0" smtClean="0">
                <a:latin typeface="+mj-lt"/>
              </a:rPr>
              <a:t>(</a:t>
            </a:r>
            <a:r>
              <a:rPr lang="en-US" b="1" dirty="0" smtClean="0">
                <a:latin typeface="+mj-lt"/>
              </a:rPr>
              <a:t>5,712 in 2016</a:t>
            </a:r>
            <a:r>
              <a:rPr lang="en-US" dirty="0" smtClean="0">
                <a:latin typeface="+mj-lt"/>
              </a:rPr>
              <a:t>)</a:t>
            </a:r>
            <a:r>
              <a:rPr lang="en-US" dirty="0">
                <a:latin typeface="+mj-lt"/>
              </a:rPr>
              <a:t> </a:t>
            </a:r>
            <a:r>
              <a:rPr lang="en-US" sz="1500" dirty="0">
                <a:latin typeface="+mj-lt"/>
                <a:hlinkClick r:id="rId2"/>
              </a:rPr>
              <a:t>https://www.nativewomenswilderness.org/mmiw</a:t>
            </a:r>
            <a:endParaRPr lang="en-US" sz="1500" dirty="0">
              <a:latin typeface="+mj-lt"/>
            </a:endParaRPr>
          </a:p>
          <a:p>
            <a:r>
              <a:rPr lang="en-US" dirty="0" smtClean="0">
                <a:latin typeface="+mj-lt"/>
              </a:rPr>
              <a:t>Violence </a:t>
            </a:r>
            <a:r>
              <a:rPr lang="en-US" dirty="0">
                <a:latin typeface="+mj-lt"/>
              </a:rPr>
              <a:t>against </a:t>
            </a:r>
            <a:r>
              <a:rPr lang="en-US" b="1" dirty="0">
                <a:latin typeface="+mj-lt"/>
              </a:rPr>
              <a:t>transgender communities </a:t>
            </a:r>
            <a:r>
              <a:rPr lang="en-US" dirty="0">
                <a:latin typeface="+mj-lt"/>
              </a:rPr>
              <a:t>- in 2019, advocates </a:t>
            </a:r>
            <a:r>
              <a:rPr lang="en-US" dirty="0">
                <a:latin typeface="+mj-lt"/>
                <a:hlinkClick r:id="rId3"/>
              </a:rPr>
              <a:t>tracked</a:t>
            </a:r>
            <a:r>
              <a:rPr lang="en-US" dirty="0">
                <a:latin typeface="+mj-lt"/>
              </a:rPr>
              <a:t> at least 27 deaths of at least transgender or gender non-conforming people in the U.S. due to fatal violence, the majority of whom were Black transgender women</a:t>
            </a:r>
            <a:r>
              <a:rPr lang="en-US" dirty="0" smtClean="0">
                <a:latin typeface="+mj-lt"/>
              </a:rPr>
              <a:t>. </a:t>
            </a:r>
            <a:r>
              <a:rPr lang="en-US" b="1" dirty="0" smtClean="0">
                <a:latin typeface="+mj-lt"/>
              </a:rPr>
              <a:t>Christa Leigh Steel-</a:t>
            </a:r>
            <a:r>
              <a:rPr lang="en-US" b="1" dirty="0" err="1" smtClean="0">
                <a:latin typeface="+mj-lt"/>
              </a:rPr>
              <a:t>Knudslien</a:t>
            </a:r>
            <a:r>
              <a:rPr lang="en-US" b="1" dirty="0" smtClean="0">
                <a:latin typeface="+mj-lt"/>
              </a:rPr>
              <a:t>, </a:t>
            </a:r>
            <a:r>
              <a:rPr lang="en-US" b="1" dirty="0" err="1" smtClean="0">
                <a:latin typeface="+mj-lt"/>
              </a:rPr>
              <a:t>Viccky</a:t>
            </a:r>
            <a:r>
              <a:rPr lang="en-US" b="1" dirty="0" smtClean="0">
                <a:latin typeface="+mj-lt"/>
              </a:rPr>
              <a:t> Gutierrez, Celine Walker, Tonya Harvey, Dustin Parker, Yampi Mendez, </a:t>
            </a:r>
            <a:r>
              <a:rPr lang="en-US" b="1" dirty="0" err="1" smtClean="0">
                <a:latin typeface="+mj-lt"/>
              </a:rPr>
              <a:t>Arocho</a:t>
            </a:r>
            <a:r>
              <a:rPr lang="en-US" b="1" dirty="0" smtClean="0">
                <a:latin typeface="+mj-lt"/>
              </a:rPr>
              <a:t> </a:t>
            </a:r>
            <a:r>
              <a:rPr lang="en-US" b="1" dirty="0" err="1" smtClean="0">
                <a:latin typeface="+mj-lt"/>
              </a:rPr>
              <a:t>Neulisa</a:t>
            </a:r>
            <a:r>
              <a:rPr lang="en-US" b="1" dirty="0" smtClean="0">
                <a:latin typeface="+mj-lt"/>
              </a:rPr>
              <a:t>, Luciano Ruiz, Monika Diamond, Johanna </a:t>
            </a:r>
            <a:r>
              <a:rPr lang="en-US" b="1" dirty="0" err="1" smtClean="0">
                <a:latin typeface="+mj-lt"/>
              </a:rPr>
              <a:t>Metzer</a:t>
            </a:r>
            <a:r>
              <a:rPr lang="en-US" b="1" dirty="0" smtClean="0">
                <a:latin typeface="+mj-lt"/>
              </a:rPr>
              <a:t>, Layla </a:t>
            </a:r>
            <a:r>
              <a:rPr lang="en-US" b="1" dirty="0" err="1" smtClean="0">
                <a:latin typeface="+mj-lt"/>
              </a:rPr>
              <a:t>Pelaz</a:t>
            </a:r>
            <a:r>
              <a:rPr lang="en-US" b="1" dirty="0" smtClean="0">
                <a:latin typeface="+mj-lt"/>
              </a:rPr>
              <a:t> Sanchez, Penelope Diaz Ramirez, </a:t>
            </a:r>
            <a:r>
              <a:rPr lang="en-US" b="1" dirty="0">
                <a:latin typeface="+mj-lt"/>
              </a:rPr>
              <a:t> </a:t>
            </a:r>
            <a:r>
              <a:rPr lang="en-US" b="1" dirty="0" smtClean="0">
                <a:latin typeface="+mj-lt"/>
              </a:rPr>
              <a:t>Booker, </a:t>
            </a:r>
            <a:r>
              <a:rPr lang="en-US" b="1" dirty="0" err="1" smtClean="0">
                <a:latin typeface="+mj-lt"/>
              </a:rPr>
              <a:t>Chynal</a:t>
            </a:r>
            <a:r>
              <a:rPr lang="en-US" b="1" dirty="0" smtClean="0">
                <a:latin typeface="+mj-lt"/>
              </a:rPr>
              <a:t> Lindsey, Dee </a:t>
            </a:r>
            <a:r>
              <a:rPr lang="en-US" b="1" dirty="0" err="1" smtClean="0">
                <a:latin typeface="+mj-lt"/>
              </a:rPr>
              <a:t>Dee</a:t>
            </a:r>
            <a:r>
              <a:rPr lang="en-US" b="1" dirty="0">
                <a:latin typeface="+mj-lt"/>
              </a:rPr>
              <a:t> Waters </a:t>
            </a:r>
            <a:r>
              <a:rPr lang="en-US" dirty="0">
                <a:latin typeface="+mj-lt"/>
              </a:rPr>
              <a:t>…  </a:t>
            </a:r>
            <a:r>
              <a:rPr lang="en-US" sz="1700" dirty="0">
                <a:latin typeface="+mj-lt"/>
                <a:hlinkClick r:id="rId4"/>
              </a:rPr>
              <a:t>https://www.lgbtqnation.com/2018/03/transgender-people-murdered-2018</a:t>
            </a:r>
            <a:r>
              <a:rPr lang="en-US" sz="1700" dirty="0" smtClean="0">
                <a:latin typeface="+mj-lt"/>
                <a:hlinkClick r:id="rId4"/>
              </a:rPr>
              <a:t>/</a:t>
            </a:r>
            <a:r>
              <a:rPr lang="en-US" sz="1700" dirty="0" smtClean="0">
                <a:latin typeface="+mj-lt"/>
              </a:rPr>
              <a:t> and </a:t>
            </a:r>
            <a:r>
              <a:rPr lang="en-US" sz="1700" dirty="0" smtClean="0">
                <a:latin typeface="+mj-lt"/>
                <a:hlinkClick r:id="rId5"/>
              </a:rPr>
              <a:t>https</a:t>
            </a:r>
            <a:r>
              <a:rPr lang="en-US" sz="1700" dirty="0">
                <a:latin typeface="+mj-lt"/>
                <a:hlinkClick r:id="rId5"/>
              </a:rPr>
              <a:t>://www.hrc.org/resources/violence-against-the-trans-and-gender-non-conforming-community-in-2020</a:t>
            </a:r>
            <a:endParaRPr lang="en-US" sz="1700" dirty="0">
              <a:latin typeface="+mj-lt"/>
            </a:endParaRPr>
          </a:p>
          <a:p>
            <a:r>
              <a:rPr lang="en-US" dirty="0" smtClean="0">
                <a:latin typeface="+mj-lt"/>
              </a:rPr>
              <a:t>There has been an increase in fatal attacks of </a:t>
            </a:r>
            <a:r>
              <a:rPr lang="en-US" b="1" dirty="0">
                <a:latin typeface="+mj-lt"/>
              </a:rPr>
              <a:t>LGBTQ </a:t>
            </a:r>
            <a:r>
              <a:rPr lang="en-US" b="1" dirty="0" smtClean="0">
                <a:latin typeface="+mj-lt"/>
              </a:rPr>
              <a:t>people</a:t>
            </a:r>
            <a:r>
              <a:rPr lang="en-US" dirty="0" smtClean="0">
                <a:latin typeface="+mj-lt"/>
              </a:rPr>
              <a:t>.  </a:t>
            </a:r>
            <a:r>
              <a:rPr lang="en-US" sz="1500" dirty="0">
                <a:latin typeface="+mj-lt"/>
                <a:hlinkClick r:id="rId6"/>
              </a:rPr>
              <a:t>https://www.usatoday.com/story/news/2019/06/28/anti-gay-hate-crimes-rise-fbi-says-and-they-likely-undercount/1582614001</a:t>
            </a:r>
            <a:r>
              <a:rPr lang="en-US" sz="1500" dirty="0" smtClean="0">
                <a:latin typeface="+mj-lt"/>
                <a:hlinkClick r:id="rId6"/>
              </a:rPr>
              <a:t>/</a:t>
            </a:r>
            <a:r>
              <a:rPr lang="en-US" sz="1500" dirty="0" smtClean="0">
                <a:latin typeface="+mj-lt"/>
              </a:rPr>
              <a:t> </a:t>
            </a:r>
            <a:endParaRPr lang="en-US" sz="1500" dirty="0"/>
          </a:p>
        </p:txBody>
      </p:sp>
    </p:spTree>
    <p:extLst>
      <p:ext uri="{BB962C8B-B14F-4D97-AF65-F5344CB8AC3E}">
        <p14:creationId xmlns:p14="http://schemas.microsoft.com/office/powerpoint/2010/main" val="178522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Points and Definitions </a:t>
            </a:r>
            <a:r>
              <a:rPr lang="en-US" dirty="0" smtClean="0"/>
              <a:t>cont.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a:latin typeface="Calibri Light" panose="020F0302020204030204" pitchFamily="34" charset="0"/>
                <a:cs typeface="Calibri Light" panose="020F0302020204030204" pitchFamily="34" charset="0"/>
              </a:rPr>
              <a:t>Academic</a:t>
            </a:r>
            <a:r>
              <a:rPr lang="en-US" dirty="0">
                <a:latin typeface="Calibri Light" panose="020F0302020204030204" pitchFamily="34" charset="0"/>
                <a:cs typeface="Calibri Light" panose="020F0302020204030204" pitchFamily="34" charset="0"/>
              </a:rPr>
              <a:t> freedom underlies the expression of diversity and equity in beliefs, attitudes and behaviors </a:t>
            </a:r>
          </a:p>
          <a:p>
            <a:pPr lvl="0"/>
            <a:r>
              <a:rPr lang="en-US" dirty="0">
                <a:latin typeface="Calibri Light" panose="020F0302020204030204" pitchFamily="34" charset="0"/>
                <a:cs typeface="Calibri Light" panose="020F0302020204030204" pitchFamily="34" charset="0"/>
              </a:rPr>
              <a:t>The reality that </a:t>
            </a:r>
            <a:r>
              <a:rPr lang="en-US" i="1" dirty="0">
                <a:latin typeface="Calibri Light" panose="020F0302020204030204" pitchFamily="34" charset="0"/>
                <a:cs typeface="Calibri Light" panose="020F0302020204030204" pitchFamily="34" charset="0"/>
              </a:rPr>
              <a:t>Final Clubs</a:t>
            </a:r>
            <a:r>
              <a:rPr lang="en-US" dirty="0">
                <a:latin typeface="Calibri Light" panose="020F0302020204030204" pitchFamily="34" charset="0"/>
                <a:cs typeface="Calibri Light" panose="020F0302020204030204" pitchFamily="34" charset="0"/>
              </a:rPr>
              <a:t> (W/M) at </a:t>
            </a:r>
            <a:r>
              <a:rPr lang="en-US" b="1" dirty="0">
                <a:latin typeface="Calibri Light" panose="020F0302020204030204" pitchFamily="34" charset="0"/>
                <a:cs typeface="Calibri Light" panose="020F0302020204030204" pitchFamily="34" charset="0"/>
              </a:rPr>
              <a:t>elite universities </a:t>
            </a:r>
            <a:r>
              <a:rPr lang="en-US" dirty="0">
                <a:latin typeface="Calibri Light" panose="020F0302020204030204" pitchFamily="34" charset="0"/>
                <a:cs typeface="Calibri Light" panose="020F0302020204030204" pitchFamily="34" charset="0"/>
              </a:rPr>
              <a:t>are alive and well  </a:t>
            </a:r>
          </a:p>
          <a:p>
            <a:pPr lvl="0"/>
            <a:r>
              <a:rPr lang="en-US" dirty="0">
                <a:latin typeface="Calibri Light" panose="020F0302020204030204" pitchFamily="34" charset="0"/>
                <a:cs typeface="Calibri Light" panose="020F0302020204030204" pitchFamily="34" charset="0"/>
              </a:rPr>
              <a:t>the Supreme Court decision on same sex marriages has impacted many </a:t>
            </a:r>
            <a:r>
              <a:rPr lang="en-US" b="1" dirty="0">
                <a:latin typeface="Calibri Light" panose="020F0302020204030204" pitchFamily="34" charset="0"/>
                <a:cs typeface="Calibri Light" panose="020F0302020204030204" pitchFamily="34" charset="0"/>
              </a:rPr>
              <a:t>LGBTQ+ students on campuses</a:t>
            </a:r>
            <a:r>
              <a:rPr lang="en-US" dirty="0">
                <a:latin typeface="Calibri Light" panose="020F0302020204030204" pitchFamily="34" charset="0"/>
                <a:cs typeface="Calibri Light" panose="020F0302020204030204" pitchFamily="34" charset="0"/>
              </a:rPr>
              <a:t>; The House of Representatives recently passed the Equality Act to Prevent LGBTQ Discrimination in housing, applying for credit, the workplace, public accommodations and more  [May 2019]</a:t>
            </a:r>
          </a:p>
          <a:p>
            <a:pPr lvl="0"/>
            <a:r>
              <a:rPr lang="en-US" b="1" dirty="0">
                <a:latin typeface="Calibri Light" panose="020F0302020204030204" pitchFamily="34" charset="0"/>
                <a:cs typeface="Calibri Light" panose="020F0302020204030204" pitchFamily="34" charset="0"/>
              </a:rPr>
              <a:t>Financing</a:t>
            </a:r>
            <a:r>
              <a:rPr lang="en-US" dirty="0">
                <a:latin typeface="Calibri Light" panose="020F0302020204030204" pitchFamily="34" charset="0"/>
                <a:cs typeface="Calibri Light" panose="020F0302020204030204" pitchFamily="34" charset="0"/>
              </a:rPr>
              <a:t> higher education for most students of color is challenging </a:t>
            </a:r>
          </a:p>
          <a:p>
            <a:pPr lvl="0"/>
            <a:r>
              <a:rPr lang="en-US" b="1" dirty="0">
                <a:latin typeface="Calibri Light" panose="020F0302020204030204" pitchFamily="34" charset="0"/>
                <a:cs typeface="Calibri Light" panose="020F0302020204030204" pitchFamily="34" charset="0"/>
              </a:rPr>
              <a:t>Hate crimes and race-based discrimination </a:t>
            </a:r>
            <a:r>
              <a:rPr lang="en-US" dirty="0">
                <a:latin typeface="Calibri Light" panose="020F0302020204030204" pitchFamily="34" charset="0"/>
                <a:cs typeface="Calibri Light" panose="020F0302020204030204" pitchFamily="34" charset="0"/>
              </a:rPr>
              <a:t>on college and university campuses continue to increase annually (Bauman, 2018)</a:t>
            </a:r>
          </a:p>
          <a:p>
            <a:pPr lvl="0"/>
            <a:r>
              <a:rPr lang="en-US" b="1" dirty="0">
                <a:latin typeface="Calibri Light" panose="020F0302020204030204" pitchFamily="34" charset="0"/>
                <a:cs typeface="Calibri Light" panose="020F0302020204030204" pitchFamily="34" charset="0"/>
              </a:rPr>
              <a:t>Undocumented and DACA student status </a:t>
            </a:r>
            <a:r>
              <a:rPr lang="en-US" dirty="0">
                <a:latin typeface="Calibri Light" panose="020F0302020204030204" pitchFamily="34" charset="0"/>
                <a:cs typeface="Calibri Light" panose="020F0302020204030204" pitchFamily="34" charset="0"/>
              </a:rPr>
              <a:t>continues to create psychological and other stressors for our students and their families and,</a:t>
            </a:r>
          </a:p>
          <a:p>
            <a:pPr lvl="0"/>
            <a:r>
              <a:rPr lang="en-US" dirty="0">
                <a:latin typeface="Calibri Light" panose="020F0302020204030204" pitchFamily="34" charset="0"/>
                <a:cs typeface="Calibri Light" panose="020F0302020204030204" pitchFamily="34" charset="0"/>
              </a:rPr>
              <a:t>How “the </a:t>
            </a:r>
            <a:r>
              <a:rPr lang="en-US" b="1" dirty="0">
                <a:latin typeface="Calibri Light" panose="020F0302020204030204" pitchFamily="34" charset="0"/>
                <a:cs typeface="Calibri Light" panose="020F0302020204030204" pitchFamily="34" charset="0"/>
              </a:rPr>
              <a:t>status quo </a:t>
            </a:r>
            <a:r>
              <a:rPr lang="en-US" dirty="0">
                <a:latin typeface="Calibri Light" panose="020F0302020204030204" pitchFamily="34" charset="0"/>
                <a:cs typeface="Calibri Light" panose="020F0302020204030204" pitchFamily="34" charset="0"/>
              </a:rPr>
              <a:t>favors power and privilege” (Women’s Caucus for Political Science, February 2019)</a:t>
            </a:r>
          </a:p>
          <a:p>
            <a:endParaRPr lang="en-US" dirty="0"/>
          </a:p>
        </p:txBody>
      </p:sp>
    </p:spTree>
    <p:extLst>
      <p:ext uri="{BB962C8B-B14F-4D97-AF65-F5344CB8AC3E}">
        <p14:creationId xmlns:p14="http://schemas.microsoft.com/office/powerpoint/2010/main" val="262775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alibri Light" panose="020F0302020204030204" pitchFamily="34" charset="0"/>
                <a:cs typeface="Calibri Light" panose="020F0302020204030204" pitchFamily="34" charset="0"/>
              </a:rPr>
              <a:t>Benefits </a:t>
            </a:r>
            <a:r>
              <a:rPr lang="en-US" dirty="0">
                <a:latin typeface="Calibri Light" panose="020F0302020204030204" pitchFamily="34" charset="0"/>
                <a:cs typeface="Calibri Light" panose="020F0302020204030204" pitchFamily="34" charset="0"/>
              </a:rPr>
              <a:t>of DEI for students, staff, </a:t>
            </a:r>
            <a:r>
              <a:rPr lang="en-US" dirty="0" smtClean="0">
                <a:latin typeface="Calibri Light" panose="020F0302020204030204" pitchFamily="34" charset="0"/>
                <a:cs typeface="Calibri Light" panose="020F0302020204030204" pitchFamily="34" charset="0"/>
              </a:rPr>
              <a:t>faculty and community include</a:t>
            </a:r>
            <a:r>
              <a:rPr lang="en-US" dirty="0">
                <a:latin typeface="Calibri Light" panose="020F0302020204030204" pitchFamily="34" charset="0"/>
                <a:cs typeface="Calibri Light" panose="020F0302020204030204" pitchFamily="34" charset="0"/>
              </a:rPr>
              <a:t>:</a:t>
            </a:r>
            <a:br>
              <a:rPr lang="en-US" dirty="0">
                <a:latin typeface="Calibri Light" panose="020F0302020204030204" pitchFamily="34" charset="0"/>
                <a:cs typeface="Calibri Light" panose="020F0302020204030204" pitchFamily="34" charset="0"/>
              </a:rPr>
            </a:br>
            <a:endParaRPr lang="en-US"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10000"/>
          </a:bodyPr>
          <a:lstStyle/>
          <a:p>
            <a:pPr lvl="0"/>
            <a:r>
              <a:rPr lang="en-US" dirty="0">
                <a:latin typeface="Calibri Light" panose="020F0302020204030204" pitchFamily="34" charset="0"/>
                <a:cs typeface="Calibri Light" panose="020F0302020204030204" pitchFamily="34" charset="0"/>
              </a:rPr>
              <a:t>Identity exploration as a lifelong process </a:t>
            </a:r>
            <a:endParaRPr lang="en-US" dirty="0" smtClean="0">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Academic </a:t>
            </a:r>
            <a:r>
              <a:rPr lang="en-US" dirty="0">
                <a:latin typeface="Calibri Light" panose="020F0302020204030204" pitchFamily="34" charset="0"/>
                <a:cs typeface="Calibri Light" panose="020F0302020204030204" pitchFamily="34" charset="0"/>
              </a:rPr>
              <a:t>engagement that occurs within diverse and inclusive environments </a:t>
            </a:r>
            <a:endParaRPr lang="en-US" dirty="0" smtClean="0">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Critical </a:t>
            </a:r>
            <a:r>
              <a:rPr lang="en-US" dirty="0">
                <a:latin typeface="Calibri Light" panose="020F0302020204030204" pitchFamily="34" charset="0"/>
                <a:cs typeface="Calibri Light" panose="020F0302020204030204" pitchFamily="34" charset="0"/>
              </a:rPr>
              <a:t>thinking skills that cultivate interactions with diverse colleagues in curricular and co-curricular settings. </a:t>
            </a:r>
            <a:endParaRPr lang="en-US" dirty="0" smtClean="0">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College </a:t>
            </a:r>
            <a:r>
              <a:rPr lang="en-US" dirty="0">
                <a:latin typeface="Calibri Light" panose="020F0302020204030204" pitchFamily="34" charset="0"/>
                <a:cs typeface="Calibri Light" panose="020F0302020204030204" pitchFamily="34" charset="0"/>
              </a:rPr>
              <a:t>satisfaction outcomes demonstrate that co-curricular programs and activities increase improved perceptions and experiences with the campus climate.</a:t>
            </a:r>
          </a:p>
          <a:p>
            <a:pPr lvl="0"/>
            <a:r>
              <a:rPr lang="en-US" dirty="0">
                <a:latin typeface="Calibri Light" panose="020F0302020204030204" pitchFamily="34" charset="0"/>
                <a:cs typeface="Calibri Light" panose="020F0302020204030204" pitchFamily="34" charset="0"/>
              </a:rPr>
              <a:t>Diversity of faculty and staff contribute to shaping a campus culture that values difference; engages students with people that are different than themselves; and, prepares students for the workforce realities of diversity. </a:t>
            </a:r>
          </a:p>
          <a:p>
            <a:endParaRPr lang="en-US" dirty="0"/>
          </a:p>
        </p:txBody>
      </p:sp>
    </p:spTree>
    <p:extLst>
      <p:ext uri="{BB962C8B-B14F-4D97-AF65-F5344CB8AC3E}">
        <p14:creationId xmlns:p14="http://schemas.microsoft.com/office/powerpoint/2010/main" val="654386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3623</Words>
  <Application>Microsoft Office PowerPoint</Application>
  <PresentationFormat>Widescreen</PresentationFormat>
  <Paragraphs>344</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                 Critical Conversations on Diversity. Equity. Inclusion.  </vt:lpstr>
      <vt:lpstr>“The WORK” is difficult … sometimes the work moves forward … sometimes the work rolls over you …</vt:lpstr>
      <vt:lpstr>Why Diversity and Equity Matters at HU</vt:lpstr>
      <vt:lpstr>Why Diversity &amp; Equity Matters</vt:lpstr>
      <vt:lpstr>Turning Points and Definitions for Higher Education Systems </vt:lpstr>
      <vt:lpstr>Say Their Names </vt:lpstr>
      <vt:lpstr>Women and LGBTQ+ Hate Crimes </vt:lpstr>
      <vt:lpstr>Turning Points and Definitions cont.</vt:lpstr>
      <vt:lpstr>Benefits of DEI for students, staff, faculty and community include: </vt:lpstr>
      <vt:lpstr>Defining Terms</vt:lpstr>
      <vt:lpstr> Diversity is also defined in terms of inclusion and representation within higher education systems.  </vt:lpstr>
      <vt:lpstr>Equity is about outcomes</vt:lpstr>
      <vt:lpstr>Making Excellence Inclusive</vt:lpstr>
      <vt:lpstr>Inclusive Excellence  …</vt:lpstr>
      <vt:lpstr>Linking diversity and equity principles to quality student outcomes involves organizational assessments to integrate equity &amp; inclusion across and within campus units.</vt:lpstr>
      <vt:lpstr>A multidimensional, comprehensive campus climate survey</vt:lpstr>
      <vt:lpstr>The President’s Council on Diversity, Equity, and Inclusion (2017 - 19) posed these questions when considering a campus climate survey </vt:lpstr>
      <vt:lpstr>HU Representational &amp; Gender Demographics</vt:lpstr>
      <vt:lpstr>Fall 2019 Fast Facts on Students </vt:lpstr>
      <vt:lpstr>Assess and increase diversity courses across units to benefit all students </vt:lpstr>
      <vt:lpstr>Speaking Truth</vt:lpstr>
      <vt:lpstr>II Diversity. Equity. Inclusion.  Currently at Highlands University</vt:lpstr>
      <vt:lpstr>HU President’s Council on Diversity, Equity &amp; (2015-2020)</vt:lpstr>
      <vt:lpstr>PowerPoint Presentation</vt:lpstr>
      <vt:lpstr>PowerPoint Presentation</vt:lpstr>
      <vt:lpstr>PowerPoint Presentation</vt:lpstr>
      <vt:lpstr>PowerPoint Presentation</vt:lpstr>
      <vt:lpstr>PowerPoint Presentation</vt:lpstr>
      <vt:lpstr>PowerPoint Presentation</vt:lpstr>
      <vt:lpstr>III Diversity. Equity. Inclusion. Future Directions</vt:lpstr>
      <vt:lpstr>The Words We Use</vt:lpstr>
      <vt:lpstr>The Words We Use</vt:lpstr>
      <vt:lpstr>Traditional Structures of Our Institutions of Higher Education (IHEs)</vt:lpstr>
      <vt:lpstr>Traditional Structures of Our IHEs</vt:lpstr>
      <vt:lpstr>A Value for Diversity Within Our IHE</vt:lpstr>
      <vt:lpstr>A Value for Diversity Within Our IHE</vt:lpstr>
      <vt:lpstr>A Value for Diversity Within Our IHE</vt:lpstr>
      <vt:lpstr>Moving from Allies to Accomplices</vt:lpstr>
      <vt:lpstr>2019 Diversity Summit at Highlands </vt:lpstr>
    </vt:vector>
  </TitlesOfParts>
  <Company>NMHU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 Community College Faculty/Staff In-Service August 13, 2019  Diversity. Equity. Inclusion.</dc:title>
  <dc:creator>Moore, Rebecca</dc:creator>
  <cp:lastModifiedBy>Moore, Rebecca</cp:lastModifiedBy>
  <cp:revision>54</cp:revision>
  <cp:lastPrinted>2020-08-12T21:33:15Z</cp:lastPrinted>
  <dcterms:created xsi:type="dcterms:W3CDTF">2019-08-13T13:01:19Z</dcterms:created>
  <dcterms:modified xsi:type="dcterms:W3CDTF">2020-08-12T21:44:34Z</dcterms:modified>
</cp:coreProperties>
</file>