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0" r:id="rId5"/>
    <p:sldMasterId id="2147483653" r:id="rId6"/>
    <p:sldMasterId id="2147483656" r:id="rId7"/>
  </p:sldMasterIdLst>
  <p:notesMasterIdLst>
    <p:notesMasterId r:id="rId26"/>
  </p:notesMasterIdLst>
  <p:handoutMasterIdLst>
    <p:handoutMasterId r:id="rId27"/>
  </p:handoutMasterIdLst>
  <p:sldIdLst>
    <p:sldId id="256" r:id="rId8"/>
    <p:sldId id="258" r:id="rId9"/>
    <p:sldId id="259" r:id="rId10"/>
    <p:sldId id="260" r:id="rId11"/>
    <p:sldId id="261" r:id="rId12"/>
    <p:sldId id="262" r:id="rId13"/>
    <p:sldId id="263" r:id="rId14"/>
    <p:sldId id="266" r:id="rId15"/>
    <p:sldId id="264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65" r:id="rId24"/>
    <p:sldId id="274" r:id="rId2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2C83"/>
    <a:srgbClr val="942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1"/>
    <p:restoredTop sz="94674"/>
  </p:normalViewPr>
  <p:slideViewPr>
    <p:cSldViewPr snapToGrid="0" snapToObjects="1">
      <p:cViewPr varScale="1">
        <p:scale>
          <a:sx n="108" d="100"/>
          <a:sy n="108" d="100"/>
        </p:scale>
        <p:origin x="8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5" d="100"/>
          <a:sy n="95" d="100"/>
        </p:scale>
        <p:origin x="372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son, Ian" userId="c5eac7cf-bb91-47b0-aad5-b52673b0ea66" providerId="ADAL" clId="{574F8530-3742-4E01-A0C4-FA6AEE3612A6}"/>
    <pc:docChg chg="modSld">
      <pc:chgData name="Williamson, Ian" userId="c5eac7cf-bb91-47b0-aad5-b52673b0ea66" providerId="ADAL" clId="{574F8530-3742-4E01-A0C4-FA6AEE3612A6}" dt="2020-08-11T23:17:21.745" v="26" actId="20577"/>
      <pc:docMkLst>
        <pc:docMk/>
      </pc:docMkLst>
      <pc:sldChg chg="modSp">
        <pc:chgData name="Williamson, Ian" userId="c5eac7cf-bb91-47b0-aad5-b52673b0ea66" providerId="ADAL" clId="{574F8530-3742-4E01-A0C4-FA6AEE3612A6}" dt="2020-08-11T23:17:21.745" v="26" actId="20577"/>
        <pc:sldMkLst>
          <pc:docMk/>
          <pc:sldMk cId="1407924852" sldId="262"/>
        </pc:sldMkLst>
        <pc:spChg chg="mod">
          <ac:chgData name="Williamson, Ian" userId="c5eac7cf-bb91-47b0-aad5-b52673b0ea66" providerId="ADAL" clId="{574F8530-3742-4E01-A0C4-FA6AEE3612A6}" dt="2020-08-11T23:17:21.745" v="26" actId="20577"/>
          <ac:spMkLst>
            <pc:docMk/>
            <pc:sldMk cId="1407924852" sldId="262"/>
            <ac:spMk id="3" creationId="{00000000-0000-0000-0000-000000000000}"/>
          </ac:spMkLst>
        </pc:spChg>
      </pc:sldChg>
      <pc:sldChg chg="modSp">
        <pc:chgData name="Williamson, Ian" userId="c5eac7cf-bb91-47b0-aad5-b52673b0ea66" providerId="ADAL" clId="{574F8530-3742-4E01-A0C4-FA6AEE3612A6}" dt="2020-08-11T23:16:42.883" v="0" actId="6549"/>
        <pc:sldMkLst>
          <pc:docMk/>
          <pc:sldMk cId="537591041" sldId="274"/>
        </pc:sldMkLst>
        <pc:spChg chg="mod">
          <ac:chgData name="Williamson, Ian" userId="c5eac7cf-bb91-47b0-aad5-b52673b0ea66" providerId="ADAL" clId="{574F8530-3742-4E01-A0C4-FA6AEE3612A6}" dt="2020-08-11T23:16:42.883" v="0" actId="6549"/>
          <ac:spMkLst>
            <pc:docMk/>
            <pc:sldMk cId="537591041" sldId="274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D17DEFB-BB3B-B34A-B778-5E6E24260ACF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37A347-8B17-7F47-BD5A-F34DD18F03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668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6B55798-1053-4A6A-A2C6-A4DA549A4527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11661D9-FF77-488B-8829-8D2EA69E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1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Diverse</a:t>
            </a:r>
            <a:r>
              <a:rPr lang="en-US" baseline="0" dirty="0"/>
              <a:t> concerns represented: Town and Gown, Technical knowledge about strategic plans, citizenship, workforce, centers, diversity, academic quality, student needs and interests, adult education, program building, adult education and online programming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661D9-FF77-488B-8829-8D2EA69E5C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54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6054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157F-035B-0C4C-B89B-880D55443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02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solidFill>
                  <a:srgbClr val="5B2C83"/>
                </a:solidFill>
                <a:latin typeface="Avenir Black" charset="0"/>
                <a:ea typeface="Avenir Black" charset="0"/>
                <a:cs typeface="Avenir Black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>
            <a:lvl1pPr>
              <a:defRPr b="0" i="0">
                <a:solidFill>
                  <a:srgbClr val="5B2C83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 b="0" i="0">
                <a:solidFill>
                  <a:srgbClr val="5B2C83"/>
                </a:solidFill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b="0" i="0">
                <a:solidFill>
                  <a:srgbClr val="5B2C83"/>
                </a:solidFill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b="0" i="0">
                <a:solidFill>
                  <a:srgbClr val="5B2C83"/>
                </a:solidFill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b="0" i="0">
                <a:solidFill>
                  <a:srgbClr val="5B2C83"/>
                </a:solidFill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B2C83"/>
                </a:solidFill>
              </a:defRPr>
            </a:lvl1pPr>
          </a:lstStyle>
          <a:p>
            <a:fld id="{3503CC75-C95D-B849-913B-360ADA26C8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83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solidFill>
                  <a:srgbClr val="5B2C83"/>
                </a:solidFill>
                <a:latin typeface="Avenir Black" charset="0"/>
                <a:ea typeface="Avenir Black" charset="0"/>
                <a:cs typeface="Avenir Black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>
            <a:lvl1pPr>
              <a:defRPr b="0" i="0">
                <a:solidFill>
                  <a:srgbClr val="5B2C83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 b="0" i="0">
                <a:solidFill>
                  <a:srgbClr val="5B2C83"/>
                </a:solidFill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b="0" i="0">
                <a:solidFill>
                  <a:srgbClr val="5B2C83"/>
                </a:solidFill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b="0" i="0">
                <a:solidFill>
                  <a:srgbClr val="5B2C83"/>
                </a:solidFill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b="0" i="0">
                <a:solidFill>
                  <a:srgbClr val="5B2C83"/>
                </a:solidFill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B2C83"/>
                </a:solidFill>
              </a:defRPr>
            </a:lvl1pPr>
          </a:lstStyle>
          <a:p>
            <a:fld id="{3503CC75-C95D-B849-913B-360ADA26C8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82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2C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65" y="3765177"/>
            <a:ext cx="9483831" cy="293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000" b="0" i="0" kern="1200" baseline="0">
          <a:solidFill>
            <a:srgbClr val="5B2C83"/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B2C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3705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1F3157F-035B-0C4C-B89B-880D55443B5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871" y="195277"/>
            <a:ext cx="1371600" cy="163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79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Avenir Black" charset="0"/>
          <a:ea typeface="Avenir Black" charset="0"/>
          <a:cs typeface="Avenir Blac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bg1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bg1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bg1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bg1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bg1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27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19756" y="6306610"/>
            <a:ext cx="12192000" cy="467431"/>
          </a:xfrm>
          <a:prstGeom prst="rect">
            <a:avLst/>
          </a:prstGeom>
          <a:solidFill>
            <a:srgbClr val="5B2C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78" y="5802874"/>
            <a:ext cx="928511" cy="105512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03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5B2C83"/>
          </a:solidFill>
          <a:latin typeface="Avenir Black" charset="0"/>
          <a:ea typeface="Avenir Black" charset="0"/>
          <a:cs typeface="Avenir Blac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rgbClr val="5B2C83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rgbClr val="5B2C83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rgbClr val="5B2C83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rgbClr val="5B2C83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rgbClr val="5B2C83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27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21" y="5723851"/>
            <a:ext cx="928511" cy="105512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5B2C83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87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5B2C83"/>
          </a:solidFill>
          <a:latin typeface="Avenir Black" charset="0"/>
          <a:ea typeface="Avenir Black" charset="0"/>
          <a:cs typeface="Avenir Blac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rgbClr val="5B2C83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rgbClr val="5B2C83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rgbClr val="5B2C83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rgbClr val="5B2C83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rgbClr val="5B2C83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2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87DB6-A9A7-4C95-9329-9116F37B5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2020 Objectives Survey (N=124)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3DCFC-665C-4FB9-9375-5B2D7B672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Again, emailed globally to faculty, staff, and students, and posted on social media.</a:t>
            </a:r>
          </a:p>
          <a:p>
            <a:endParaRPr lang="en-US" dirty="0"/>
          </a:p>
          <a:p>
            <a:r>
              <a:rPr lang="en-US" dirty="0"/>
              <a:t>Again, we invited all constituencies to participate using global campus email and social media to advertise the survey broadly across the Highlands Community.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161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004A4-59F4-4C89-867F-8A2C0B7DF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CFD3E-72D9-4FE1-ABDF-82EE1AD74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committee continue to meet bi-weekly on average.</a:t>
            </a:r>
          </a:p>
          <a:p>
            <a:endParaRPr lang="en-US" dirty="0"/>
          </a:p>
          <a:p>
            <a:r>
              <a:rPr lang="en-US" dirty="0"/>
              <a:t>We drafted Strategic Plan Objectives based on:</a:t>
            </a:r>
          </a:p>
          <a:p>
            <a:endParaRPr lang="en-US" dirty="0"/>
          </a:p>
          <a:p>
            <a:pPr lvl="1"/>
            <a:r>
              <a:rPr lang="en-US" dirty="0"/>
              <a:t>The qualitative and quantitative results of the survey, and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committee’s ratings of measurability of the items. </a:t>
            </a:r>
          </a:p>
        </p:txBody>
      </p:sp>
    </p:spTree>
    <p:extLst>
      <p:ext uri="{BB962C8B-B14F-4D97-AF65-F5344CB8AC3E}">
        <p14:creationId xmlns:p14="http://schemas.microsoft.com/office/powerpoint/2010/main" val="3605607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004A4-59F4-4C89-867F-8A2C0B7DF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056" y="63854"/>
            <a:ext cx="10515600" cy="602541"/>
          </a:xfrm>
        </p:spPr>
        <p:txBody>
          <a:bodyPr>
            <a:normAutofit fontScale="90000"/>
          </a:bodyPr>
          <a:lstStyle/>
          <a:p>
            <a:r>
              <a:rPr lang="en-US" dirty="0"/>
              <a:t>Goal 1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CFD3E-72D9-4FE1-ABDF-82EE1AD74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331" y="887767"/>
            <a:ext cx="11816178" cy="51653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 dirty="0"/>
              <a:t>Goal 1: Teach and mentor students to integrate a broad range of academic skills, a breadth and depth of curricular knowledge, and in interdisciplinary understanding.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1.1 Maintain and build upon a core curriculum to develop a broad liberal arts education and transferable skills.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1.2 Teach students to master competencies in their undergraduate and graduate programs of study with theoretical and applied knowledge in their areas of specialization.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1.3 Provide educational experiences that promote interdisciplinary understanding.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1.4 Recognize and acknowledge efforts of faculty, staff, and students highlighting strong demonstration of pedagogy, skill development, active learning, advising, mentorship, or content knowledge.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930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004A4-59F4-4C89-867F-8A2C0B7DF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056" y="63854"/>
            <a:ext cx="10515600" cy="602541"/>
          </a:xfrm>
        </p:spPr>
        <p:txBody>
          <a:bodyPr>
            <a:normAutofit fontScale="90000"/>
          </a:bodyPr>
          <a:lstStyle/>
          <a:p>
            <a:r>
              <a:rPr lang="en-US" dirty="0"/>
              <a:t>Goal 2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CFD3E-72D9-4FE1-ABDF-82EE1AD74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331" y="887767"/>
            <a:ext cx="11816178" cy="51653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dirty="0"/>
              <a:t>Goal 2: Inspire students to action through environments that foster scholarship and produce graduates equipped to address regional and global issues.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/>
              <a:t>2.1 Link course content, curriculum, and co-curricular activities to understanding and addressing significant local, regional, and global issues (i.e., infuse big issues and big ideas into discussion in all areas of campus life).</a:t>
            </a:r>
          </a:p>
          <a:p>
            <a:pPr marL="0" indent="0">
              <a:buNone/>
            </a:pPr>
            <a:r>
              <a:rPr lang="en-US" b="1" dirty="0"/>
              <a:t> </a:t>
            </a:r>
          </a:p>
          <a:p>
            <a:pPr marL="0" indent="0">
              <a:buNone/>
            </a:pPr>
            <a:r>
              <a:rPr lang="en-US" b="1" dirty="0"/>
              <a:t>2.2 Develop students into confident graduates with effective communication skills, professionalism, and determination that prepares them to make informed decisions in pursuit of lifelong learning and professional success.</a:t>
            </a:r>
          </a:p>
          <a:p>
            <a:pPr marL="0" indent="0">
              <a:buNone/>
            </a:pPr>
            <a:r>
              <a:rPr lang="en-US" b="1" dirty="0"/>
              <a:t> </a:t>
            </a:r>
          </a:p>
          <a:p>
            <a:pPr marL="0" indent="0">
              <a:buNone/>
            </a:pPr>
            <a:r>
              <a:rPr lang="en-US" b="1" dirty="0"/>
              <a:t>2.3 Encourage and support fieldwork, internships, externships, </a:t>
            </a:r>
            <a:r>
              <a:rPr lang="en-US" b="1" dirty="0" err="1"/>
              <a:t>practica</a:t>
            </a:r>
            <a:r>
              <a:rPr lang="en-US" b="1" dirty="0"/>
              <a:t>, multi-institutional research projects, grant-related engagements, and other related activities that broaden students' horizons outside of the classroom.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758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004A4-59F4-4C89-867F-8A2C0B7DF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056" y="63854"/>
            <a:ext cx="10515600" cy="602541"/>
          </a:xfrm>
        </p:spPr>
        <p:txBody>
          <a:bodyPr>
            <a:normAutofit fontScale="90000"/>
          </a:bodyPr>
          <a:lstStyle/>
          <a:p>
            <a:r>
              <a:rPr lang="en-US" dirty="0"/>
              <a:t>Goal 3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CFD3E-72D9-4FE1-ABDF-82EE1AD74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331" y="887767"/>
            <a:ext cx="11816178" cy="49626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/>
              <a:t>Goal 3: Engage with and serve our communities for mutually beneficial exchanges of knowledge, services and resources. </a:t>
            </a:r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3.1 Establish and sustain a service learning, civic engagement, co-curricular, social justice, and community network in collaboration for, by and with faculty, staff, students and local, regional and global partners. </a:t>
            </a:r>
          </a:p>
          <a:p>
            <a:pPr marL="0" indent="0">
              <a:buNone/>
            </a:pPr>
            <a:r>
              <a:rPr lang="en-US" b="1" dirty="0"/>
              <a:t> </a:t>
            </a:r>
          </a:p>
          <a:p>
            <a:pPr marL="0" indent="0">
              <a:buNone/>
            </a:pPr>
            <a:r>
              <a:rPr lang="en-US" b="1" dirty="0"/>
              <a:t>3.2 Identify and prioritize strategic opportunities and partnerships for aligning university and community needs and resources for mutual benefit. </a:t>
            </a:r>
          </a:p>
          <a:p>
            <a:pPr marL="0" indent="0">
              <a:buNone/>
            </a:pPr>
            <a:r>
              <a:rPr lang="en-US" b="1" dirty="0"/>
              <a:t> </a:t>
            </a:r>
          </a:p>
          <a:p>
            <a:pPr marL="0" indent="0">
              <a:buNone/>
            </a:pPr>
            <a:r>
              <a:rPr lang="en-US" b="1" dirty="0"/>
              <a:t>3.3 Protect and promote rights to higher education for all students in need.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74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004A4-59F4-4C89-867F-8A2C0B7DF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056" y="63854"/>
            <a:ext cx="10515600" cy="602541"/>
          </a:xfrm>
        </p:spPr>
        <p:txBody>
          <a:bodyPr>
            <a:normAutofit fontScale="90000"/>
          </a:bodyPr>
          <a:lstStyle/>
          <a:p>
            <a:r>
              <a:rPr lang="en-US" dirty="0"/>
              <a:t>Goal 4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CFD3E-72D9-4FE1-ABDF-82EE1AD74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331" y="887767"/>
            <a:ext cx="11816178" cy="51653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dirty="0"/>
              <a:t>Goal 4: Advance excellence in diversity, equity and inclusion policies and practices.</a:t>
            </a:r>
            <a:endParaRPr lang="en-US" sz="2400" dirty="0"/>
          </a:p>
          <a:p>
            <a:pPr marL="457200" indent="0">
              <a:buNone/>
            </a:pPr>
            <a:r>
              <a:rPr lang="en-US" sz="2000" b="1" dirty="0"/>
              <a:t>4.1 Embrace our mission as a Hispanic-Serving Institution (HSI) and emerging Native American-Serving Nontribal Institution (NASNTI) to increase the diversity of NMHU's faculty, staff, and administrators to better reflect the demographics of New Mexico and our students.</a:t>
            </a:r>
          </a:p>
          <a:p>
            <a:pPr marL="457200" indent="0">
              <a:buNone/>
            </a:pPr>
            <a:endParaRPr lang="en-US" sz="2000" b="1" dirty="0"/>
          </a:p>
          <a:p>
            <a:pPr marL="457200" indent="0">
              <a:buNone/>
            </a:pPr>
            <a:r>
              <a:rPr lang="en-US" sz="2000" b="1" dirty="0"/>
              <a:t>4.2 Develop an active, intentional, and ongoing engagement with intellectual, social, cultural and geographical diversity that leads to personal growth through community engagement and curricular and co-curricular programming.</a:t>
            </a:r>
          </a:p>
          <a:p>
            <a:pPr marL="457200" indent="0">
              <a:buNone/>
            </a:pPr>
            <a:endParaRPr lang="en-US" sz="2000" b="1" dirty="0"/>
          </a:p>
          <a:p>
            <a:pPr marL="457200" indent="0">
              <a:buNone/>
            </a:pPr>
            <a:r>
              <a:rPr lang="en-US" sz="2000" b="1" dirty="0"/>
              <a:t>4.3 Advance and promote a welcoming and inclusive university environment that recruits broadly, supports equity, and improves diverse student, faculty, and staff retention and success.</a:t>
            </a:r>
          </a:p>
          <a:p>
            <a:pPr marL="457200" indent="0">
              <a:buNone/>
            </a:pPr>
            <a:endParaRPr lang="en-US" sz="2000" b="1" dirty="0"/>
          </a:p>
          <a:p>
            <a:pPr marL="457200" indent="0">
              <a:buNone/>
            </a:pPr>
            <a:r>
              <a:rPr lang="en-US" sz="2000" b="1" dirty="0"/>
              <a:t>4.4 Employ student engagement and success strategies for students from diverse backgrounds to ensure persistence and completion through active and collaborative learning.</a:t>
            </a:r>
          </a:p>
          <a:p>
            <a:pPr marL="457200" indent="0">
              <a:buNone/>
            </a:pPr>
            <a:endParaRPr lang="en-US" sz="2000" b="1" dirty="0"/>
          </a:p>
          <a:p>
            <a:pPr marL="457200" indent="0">
              <a:buNone/>
            </a:pPr>
            <a:r>
              <a:rPr lang="en-US" sz="2000" b="1" dirty="0"/>
              <a:t>4.5 Cultivate, promote, sustain, assess, and improve multiculturalism and diversity initiatives throughout the campus community in curricular and co-curricular activities, student support services, civic engagement, and professional development.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679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004A4-59F4-4C89-867F-8A2C0B7DF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056" y="63854"/>
            <a:ext cx="10515600" cy="602541"/>
          </a:xfrm>
        </p:spPr>
        <p:txBody>
          <a:bodyPr>
            <a:normAutofit fontScale="90000"/>
          </a:bodyPr>
          <a:lstStyle/>
          <a:p>
            <a:r>
              <a:rPr lang="en-US" dirty="0"/>
              <a:t>Goal 5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CFD3E-72D9-4FE1-ABDF-82EE1AD74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331" y="887767"/>
            <a:ext cx="11816178" cy="51653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i="1" dirty="0"/>
              <a:t>Goal 5:  Be a comprehensive educational provider for all students including traditional, non-traditional, online, distance, community, and lifelong learners.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b="1" dirty="0"/>
              <a:t>5.1 Develop guiding principles for becoming a more comprehensive educational provider that promotes equitable student outcomes for all students across NMHU.</a:t>
            </a:r>
          </a:p>
          <a:p>
            <a:pPr marL="0" indent="0">
              <a:buNone/>
            </a:pPr>
            <a:r>
              <a:rPr lang="en-US" b="1" dirty="0"/>
              <a:t> </a:t>
            </a:r>
          </a:p>
          <a:p>
            <a:pPr marL="0" lvl="0" indent="0">
              <a:buNone/>
            </a:pPr>
            <a:r>
              <a:rPr lang="en-US" b="1" dirty="0"/>
              <a:t>5.2 Enhance professional development for faculty and staff in effective use of technology to more effectively reach, educate, and support all students across NMHU.</a:t>
            </a:r>
          </a:p>
          <a:p>
            <a:pPr marL="0" indent="0">
              <a:buNone/>
            </a:pPr>
            <a:r>
              <a:rPr lang="en-US" b="1" dirty="0"/>
              <a:t> </a:t>
            </a:r>
          </a:p>
          <a:p>
            <a:pPr marL="0" lvl="0" indent="0">
              <a:buNone/>
            </a:pPr>
            <a:r>
              <a:rPr lang="en-US" b="1" dirty="0"/>
              <a:t>5.3 Develop, adopt, implement a process to research and address the need for new or modified academic degree, professional certificate, and community interest programs.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784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and Future Direction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continue to seek to comply with the HLC mandate to develop a strategic plan with high engagement of faculty, staff, students and community members from the full campus.</a:t>
            </a:r>
          </a:p>
          <a:p>
            <a:endParaRPr lang="en-US" dirty="0"/>
          </a:p>
          <a:p>
            <a:r>
              <a:rPr lang="en-US" dirty="0"/>
              <a:t>Committee is representative of a broad constituency of campus and community leaders who maintain broad strategic concerns.</a:t>
            </a:r>
          </a:p>
          <a:p>
            <a:endParaRPr lang="en-US" dirty="0"/>
          </a:p>
          <a:p>
            <a:r>
              <a:rPr lang="en-US" dirty="0"/>
              <a:t>We have developed the strategic plan through dialoguing with and surveying the campus community during AY 2019-2020.</a:t>
            </a:r>
          </a:p>
        </p:txBody>
      </p:sp>
    </p:spTree>
    <p:extLst>
      <p:ext uri="{BB962C8B-B14F-4D97-AF65-F5344CB8AC3E}">
        <p14:creationId xmlns:p14="http://schemas.microsoft.com/office/powerpoint/2010/main" val="652225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and Future Direction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plan to have campus constituencies review our final committee draft of the strategic plan in the early Fall.</a:t>
            </a:r>
          </a:p>
          <a:p>
            <a:endParaRPr lang="en-US" dirty="0"/>
          </a:p>
          <a:p>
            <a:r>
              <a:rPr lang="en-US" dirty="0"/>
              <a:t>We will be presenting the Strategic Plan Draft to the Student Senate, Staff Senate, and General Faculty for review, comment, and endorsement.</a:t>
            </a:r>
          </a:p>
          <a:p>
            <a:endParaRPr lang="en-US" dirty="0"/>
          </a:p>
          <a:p>
            <a:r>
              <a:rPr lang="en-US" dirty="0"/>
              <a:t>We need to submit the final draft of the NMHU Strategic Plan from the university community to President Minner by October 15</a:t>
            </a:r>
            <a:r>
              <a:rPr lang="en-US" baseline="30000" dirty="0"/>
              <a:t>th</a:t>
            </a:r>
            <a:r>
              <a:rPr lang="en-US" dirty="0"/>
              <a:t>, 2020.</a:t>
            </a:r>
          </a:p>
        </p:txBody>
      </p:sp>
    </p:spTree>
    <p:extLst>
      <p:ext uri="{BB962C8B-B14F-4D97-AF65-F5344CB8AC3E}">
        <p14:creationId xmlns:p14="http://schemas.microsoft.com/office/powerpoint/2010/main" val="537591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Development Days:</a:t>
            </a:r>
            <a:br>
              <a:rPr lang="en-US" dirty="0"/>
            </a:br>
            <a:r>
              <a:rPr lang="en-US" dirty="0"/>
              <a:t>2025 University-Wide Strategic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30555"/>
            <a:ext cx="10515600" cy="4227445"/>
          </a:xfrm>
        </p:spPr>
        <p:txBody>
          <a:bodyPr/>
          <a:lstStyle/>
          <a:p>
            <a:pPr marL="0" indent="0">
              <a:buNone/>
            </a:pPr>
            <a:r>
              <a:rPr lang="en-US" sz="3600" i="1" dirty="0"/>
              <a:t>Presentation to the NMHU Community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August 12, 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774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of 2025 NMHU </a:t>
            </a:r>
            <a:br>
              <a:rPr lang="en-US" dirty="0"/>
            </a:br>
            <a:r>
              <a:rPr lang="en-US" dirty="0"/>
              <a:t>Strategic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9301"/>
            <a:ext cx="10515600" cy="44241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July 22, 2019 we convened our first University-Wide Strategic Planning Committee Meeting</a:t>
            </a:r>
          </a:p>
          <a:p>
            <a:endParaRPr lang="en-US" dirty="0"/>
          </a:p>
          <a:p>
            <a:r>
              <a:rPr lang="en-US" dirty="0"/>
              <a:t>President Minner charged the committee with developing the university-wide strategic plan. President Minner:</a:t>
            </a:r>
          </a:p>
          <a:p>
            <a:pPr lvl="1"/>
            <a:endParaRPr lang="en-US" sz="1900" dirty="0"/>
          </a:p>
          <a:p>
            <a:pPr lvl="1"/>
            <a:r>
              <a:rPr lang="en-US" sz="1900" dirty="0"/>
              <a:t>Provided perspective based on how other university strategic plans have been developed in his experience.</a:t>
            </a:r>
          </a:p>
          <a:p>
            <a:pPr lvl="1"/>
            <a:endParaRPr lang="en-US" sz="1900" dirty="0"/>
          </a:p>
          <a:p>
            <a:pPr lvl="1"/>
            <a:r>
              <a:rPr lang="en-US" sz="1900" dirty="0"/>
              <a:t>Made recommendations for community membership on the committee.</a:t>
            </a:r>
          </a:p>
          <a:p>
            <a:pPr lvl="1"/>
            <a:endParaRPr lang="en-US" sz="1900" dirty="0"/>
          </a:p>
          <a:p>
            <a:pPr lvl="1"/>
            <a:r>
              <a:rPr lang="en-US" sz="1900" dirty="0"/>
              <a:t>Tasked the committee with building the future NMHU 2025 Strategic plan.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820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1022"/>
            <a:ext cx="10515600" cy="1074198"/>
          </a:xfrm>
        </p:spPr>
        <p:txBody>
          <a:bodyPr/>
          <a:lstStyle/>
          <a:p>
            <a:r>
              <a:rPr lang="en-US" dirty="0"/>
              <a:t>Representative 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443"/>
            <a:ext cx="10515600" cy="499812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000" dirty="0"/>
              <a:t>The committee membership intentionally brings in </a:t>
            </a:r>
            <a:r>
              <a:rPr lang="en-US" sz="2000" i="1" dirty="0"/>
              <a:t>multiple faculty, staff and student constituencies for broad representation across campus with broad planning concerns:</a:t>
            </a:r>
          </a:p>
          <a:p>
            <a:pPr>
              <a:lnSpc>
                <a:spcPct val="120000"/>
              </a:lnSpc>
            </a:pPr>
            <a:endParaRPr lang="en-US" sz="2000" b="1" dirty="0"/>
          </a:p>
          <a:p>
            <a:pPr>
              <a:lnSpc>
                <a:spcPct val="120000"/>
              </a:lnSpc>
            </a:pPr>
            <a:r>
              <a:rPr lang="en-US" sz="2000" b="1" dirty="0"/>
              <a:t>Faculty Members</a:t>
            </a:r>
            <a:r>
              <a:rPr lang="en-US" sz="2000" dirty="0"/>
              <a:t>: Eric Romero (co-Chair), Rebecca Moore, Robert Karaba, Angela Meron, Edward Harrington, and Rodney Rock (includes Faculty Senate representatives from the College and 3 Schools)</a:t>
            </a:r>
          </a:p>
          <a:p>
            <a:pPr>
              <a:lnSpc>
                <a:spcPct val="120000"/>
              </a:lnSpc>
            </a:pPr>
            <a:r>
              <a:rPr lang="en-US" sz="2000" b="1" dirty="0"/>
              <a:t>Student Representatives: </a:t>
            </a:r>
            <a:r>
              <a:rPr lang="en-US" sz="2000" dirty="0" err="1"/>
              <a:t>Tamlyn</a:t>
            </a:r>
            <a:r>
              <a:rPr lang="en-US" sz="2000" dirty="0"/>
              <a:t> Crain (current), Karla Espinoza (former)</a:t>
            </a:r>
          </a:p>
          <a:p>
            <a:pPr>
              <a:lnSpc>
                <a:spcPct val="120000"/>
              </a:lnSpc>
            </a:pPr>
            <a:r>
              <a:rPr lang="en-US" sz="2000" b="1" dirty="0"/>
              <a:t>Staff/Administration: </a:t>
            </a:r>
            <a:r>
              <a:rPr lang="en-US" sz="2000" dirty="0"/>
              <a:t>Ian Williamson (co-Chair), Lee Allard, Kim Blea, Edward Martinez, Inca Crespin, Patrick Wilson, Buddy Rivera</a:t>
            </a:r>
          </a:p>
          <a:p>
            <a:pPr>
              <a:lnSpc>
                <a:spcPct val="120000"/>
              </a:lnSpc>
            </a:pPr>
            <a:r>
              <a:rPr lang="en-US" sz="2000" b="1" dirty="0"/>
              <a:t>Community Members: </a:t>
            </a:r>
            <a:r>
              <a:rPr lang="en-US" sz="2000" dirty="0"/>
              <a:t>Vince Howell, Sara Harris (faculty emeritus)</a:t>
            </a:r>
            <a:endParaRPr lang="en-US" sz="2000" b="1" dirty="0"/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6378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The Committee: </a:t>
            </a:r>
          </a:p>
          <a:p>
            <a:endParaRPr lang="en-US" sz="2400" dirty="0"/>
          </a:p>
          <a:p>
            <a:pPr lvl="1"/>
            <a:r>
              <a:rPr lang="en-US" sz="2200" dirty="0"/>
              <a:t>Reviewed and discussed several strategic plans including HLC’s own plan and the university strategic plans of New Mexico State University, John Carroll University, and Sul Ross. 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Discussed individual ideas related to goals on the strategic plans.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Discussed our engagement with the broader campus community.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104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790" y="18897"/>
            <a:ext cx="10515600" cy="966524"/>
          </a:xfrm>
        </p:spPr>
        <p:txBody>
          <a:bodyPr/>
          <a:lstStyle/>
          <a:p>
            <a:r>
              <a:rPr lang="en-US" dirty="0"/>
              <a:t>Fall 2019 Committee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9406"/>
            <a:ext cx="10515600" cy="5015883"/>
          </a:xfrm>
        </p:spPr>
        <p:txBody>
          <a:bodyPr>
            <a:normAutofit/>
          </a:bodyPr>
          <a:lstStyle/>
          <a:p>
            <a:pPr lvl="1"/>
            <a:r>
              <a:rPr lang="en-US" sz="1800" dirty="0"/>
              <a:t>Determined we would develop the survey in two phases:</a:t>
            </a:r>
          </a:p>
          <a:p>
            <a:pPr lvl="2"/>
            <a:r>
              <a:rPr lang="en-US" sz="1600" dirty="0"/>
              <a:t>Decide upon the 3-5 Strategic Goals (Fall 2019)</a:t>
            </a:r>
          </a:p>
          <a:p>
            <a:pPr lvl="2"/>
            <a:r>
              <a:rPr lang="en-US" sz="1600" dirty="0"/>
              <a:t>Decide upon the Objectives in the Strategic Plan locate hierarchically under the Goals </a:t>
            </a:r>
          </a:p>
          <a:p>
            <a:pPr marL="914400" lvl="2" indent="0">
              <a:buNone/>
            </a:pPr>
            <a:r>
              <a:rPr lang="en-US" sz="1600" dirty="0"/>
              <a:t>    (Spring and Summer 2020)</a:t>
            </a:r>
          </a:p>
          <a:p>
            <a:pPr marL="914400" lvl="2" indent="0">
              <a:buNone/>
            </a:pPr>
            <a:endParaRPr lang="en-US" sz="1600" dirty="0"/>
          </a:p>
          <a:p>
            <a:pPr lvl="2"/>
            <a:endParaRPr lang="en-US" sz="800" dirty="0"/>
          </a:p>
          <a:p>
            <a:pPr lvl="1"/>
            <a:r>
              <a:rPr lang="en-US" sz="1800" dirty="0"/>
              <a:t>Conducted bi-weekly meetings to develop a campus-wide survey on strategic goals.</a:t>
            </a:r>
          </a:p>
          <a:p>
            <a:pPr lvl="1"/>
            <a:endParaRPr lang="en-US" sz="1800" dirty="0"/>
          </a:p>
          <a:p>
            <a:pPr lvl="1"/>
            <a:endParaRPr lang="en-US" sz="100" dirty="0"/>
          </a:p>
          <a:p>
            <a:pPr lvl="1"/>
            <a:r>
              <a:rPr lang="en-US" sz="1800" dirty="0"/>
              <a:t>Visited several campus and community constituencies to discuss the university-wide strategic plan and the survey.</a:t>
            </a:r>
          </a:p>
          <a:p>
            <a:pPr lvl="1"/>
            <a:endParaRPr lang="en-US" sz="1800" dirty="0"/>
          </a:p>
          <a:p>
            <a:pPr lvl="1"/>
            <a:endParaRPr lang="en-US" sz="100" dirty="0"/>
          </a:p>
          <a:p>
            <a:pPr lvl="1"/>
            <a:r>
              <a:rPr lang="en-US" sz="1800" dirty="0"/>
              <a:t>We visited with Faculty and Student Senates, the President’s Executive Management Team, Center constituencies, Las Vegas Associates, NE Regional Workforce Board, and K-12 representatives and the Presidents of Luna Community College and the World College.</a:t>
            </a:r>
          </a:p>
          <a:p>
            <a:pPr lvl="1"/>
            <a:endParaRPr lang="en-US" sz="1800" dirty="0"/>
          </a:p>
          <a:p>
            <a:pPr lvl="1"/>
            <a:endParaRPr lang="en-US" sz="100" dirty="0"/>
          </a:p>
          <a:p>
            <a:pPr lvl="1"/>
            <a:r>
              <a:rPr lang="en-US" sz="1800" dirty="0"/>
              <a:t>We received valuable feedback from all of </a:t>
            </a:r>
            <a:r>
              <a:rPr lang="en-US" sz="1800"/>
              <a:t>these constituencies.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24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Winter 2019, Survey (N = 330)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3027"/>
            <a:ext cx="10515600" cy="4227445"/>
          </a:xfrm>
        </p:spPr>
        <p:txBody>
          <a:bodyPr>
            <a:normAutofit/>
          </a:bodyPr>
          <a:lstStyle/>
          <a:p>
            <a:r>
              <a:rPr lang="en-US" sz="2000" dirty="0"/>
              <a:t>At the end of last semester, the entire campus and invested community members were invited to take the 17-item Strategic Goals Survey, and also provide qualitative feedback as to what they would like to see on the strategic plan.</a:t>
            </a:r>
          </a:p>
          <a:p>
            <a:endParaRPr lang="en-US" sz="2000" dirty="0"/>
          </a:p>
          <a:p>
            <a:r>
              <a:rPr lang="en-US" sz="2000" dirty="0"/>
              <a:t>The survey was circulated on global email on campus and posted on university social media.</a:t>
            </a:r>
          </a:p>
          <a:p>
            <a:endParaRPr lang="en-US" sz="2000" dirty="0"/>
          </a:p>
          <a:p>
            <a:r>
              <a:rPr lang="en-US" sz="2000" dirty="0"/>
              <a:t>Students, faculty, staff, administrators or Board Members, and community members participated.</a:t>
            </a:r>
          </a:p>
          <a:p>
            <a:endParaRPr lang="en-US" sz="2000" dirty="0"/>
          </a:p>
          <a:p>
            <a:r>
              <a:rPr lang="en-US" sz="2000" dirty="0"/>
              <a:t>We analyzed the results of this survey and drafted our strategic goals from which to move forward.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483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D1BE9-A6FA-40B2-BEE9-A64E1A81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41032"/>
          </a:xfrm>
        </p:spPr>
        <p:txBody>
          <a:bodyPr/>
          <a:lstStyle/>
          <a:p>
            <a:r>
              <a:rPr lang="en-US" dirty="0"/>
              <a:t>The Five Goals of the Strategic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AA4AB-6026-4DAD-B3A1-C2F63EB1B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751" y="1136341"/>
            <a:ext cx="11029026" cy="5551842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/>
              <a:t>Goal 1: Teach and mentor students to integrate a broad range of academic skills, a breadth and depth of curricular knowledge, and an interdisciplinary understanding.</a:t>
            </a:r>
          </a:p>
          <a:p>
            <a:endParaRPr lang="en-US" dirty="0"/>
          </a:p>
          <a:p>
            <a:r>
              <a:rPr lang="en-US" b="1" i="1" dirty="0"/>
              <a:t>Goal 2: Inspire students to action through environments that foster scholarship and produce graduates equipped to address regional and global issues.</a:t>
            </a:r>
          </a:p>
          <a:p>
            <a:endParaRPr lang="en-US" dirty="0"/>
          </a:p>
          <a:p>
            <a:r>
              <a:rPr lang="en-US" b="1" i="1" dirty="0"/>
              <a:t>Goal 3: Engage with and serve our communities for mutually beneficial exchanges of knowledge, services and resources. </a:t>
            </a:r>
          </a:p>
          <a:p>
            <a:endParaRPr lang="en-US" dirty="0"/>
          </a:p>
          <a:p>
            <a:r>
              <a:rPr lang="en-US" b="1" i="1" dirty="0"/>
              <a:t>Goal 4: Advance excellence in diversity, equity and inclusion policies and practices.</a:t>
            </a:r>
          </a:p>
          <a:p>
            <a:endParaRPr lang="en-US" b="1" i="1" dirty="0"/>
          </a:p>
          <a:p>
            <a:r>
              <a:rPr lang="en-US" b="1" i="1" dirty="0"/>
              <a:t>Goal 5:  Be a comprehensive educational provider for all students including traditional, non-traditional, online, distance, community, and lifelong learners.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28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/>
              <a:t>Built out the strategic plan by developing drafts of more specific objectives arranged hierarchically underneath the strategic goals.</a:t>
            </a:r>
          </a:p>
          <a:p>
            <a:endParaRPr lang="en-US" sz="3200" dirty="0"/>
          </a:p>
          <a:p>
            <a:r>
              <a:rPr lang="en-US" sz="3200" dirty="0"/>
              <a:t>This is an HLC mandate based on feedback from our prior strategic plan.</a:t>
            </a:r>
          </a:p>
          <a:p>
            <a:endParaRPr lang="en-US" sz="3200" dirty="0"/>
          </a:p>
          <a:p>
            <a:r>
              <a:rPr lang="en-US" sz="3200" dirty="0"/>
              <a:t>The committee continued to meet bi-weekly.</a:t>
            </a:r>
          </a:p>
          <a:p>
            <a:pPr lvl="1"/>
            <a:endParaRPr lang="en-US" sz="2600" dirty="0"/>
          </a:p>
          <a:p>
            <a:r>
              <a:rPr lang="en-US" sz="3000" dirty="0"/>
              <a:t>We drafted items in subcommittees and brought the items together for another survey of the university community</a:t>
            </a:r>
          </a:p>
          <a:p>
            <a:pPr lvl="2"/>
            <a:r>
              <a:rPr lang="en-US" sz="2200" dirty="0"/>
              <a:t>To determine the will of these constituencies, and therefore</a:t>
            </a:r>
          </a:p>
          <a:p>
            <a:pPr lvl="2"/>
            <a:r>
              <a:rPr lang="en-US" sz="2200" dirty="0"/>
              <a:t>To achieve ownership and buy-in from the people who will be implementing the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634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tle [Autosaved]" id="{8D240A1A-E379-D242-9515-50D40B26CC44}" vid="{85D9B398-3C41-7246-ADA4-84BBFB4460B7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tle [Autosaved]" id="{8D240A1A-E379-D242-9515-50D40B26CC44}" vid="{2CCC2793-0652-C54F-838B-6500268BAB88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tle [Autosaved]" id="{8D240A1A-E379-D242-9515-50D40B26CC44}" vid="{E4F64E44-E661-544D-B7B6-234EB936E9D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tle [Autosaved]" id="{8D240A1A-E379-D242-9515-50D40B26CC44}" vid="{575F0685-0474-7A43-9FE2-5C520C64C5F1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1B696523BB1B46B67A41DF214C5EE1" ma:contentTypeVersion="13" ma:contentTypeDescription="Create a new document." ma:contentTypeScope="" ma:versionID="d432e6607d68bc45ff2955a69a4dcabc">
  <xsd:schema xmlns:xsd="http://www.w3.org/2001/XMLSchema" xmlns:xs="http://www.w3.org/2001/XMLSchema" xmlns:p="http://schemas.microsoft.com/office/2006/metadata/properties" xmlns:ns3="6d2c80bf-b602-4fbc-b70f-56aee1ecfc8f" xmlns:ns4="2bed30f5-38bc-4df1-abd0-66d9e99d888c" targetNamespace="http://schemas.microsoft.com/office/2006/metadata/properties" ma:root="true" ma:fieldsID="8c231c710c4217bc73a8f9316509bfdf" ns3:_="" ns4:_="">
    <xsd:import namespace="6d2c80bf-b602-4fbc-b70f-56aee1ecfc8f"/>
    <xsd:import namespace="2bed30f5-38bc-4df1-abd0-66d9e99d888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2c80bf-b602-4fbc-b70f-56aee1ecfc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ed30f5-38bc-4df1-abd0-66d9e99d888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D36D17-6D32-4AA8-91D0-80FD91C77AB5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6d2c80bf-b602-4fbc-b70f-56aee1ecfc8f"/>
    <ds:schemaRef ds:uri="http://schemas.openxmlformats.org/package/2006/metadata/core-properties"/>
    <ds:schemaRef ds:uri="http://purl.org/dc/dcmitype/"/>
    <ds:schemaRef ds:uri="http://purl.org/dc/terms/"/>
    <ds:schemaRef ds:uri="http://www.w3.org/XML/1998/namespace"/>
    <ds:schemaRef ds:uri="http://schemas.microsoft.com/office/infopath/2007/PartnerControls"/>
    <ds:schemaRef ds:uri="2bed30f5-38bc-4df1-abd0-66d9e99d888c"/>
  </ds:schemaRefs>
</ds:datastoreItem>
</file>

<file path=customXml/itemProps2.xml><?xml version="1.0" encoding="utf-8"?>
<ds:datastoreItem xmlns:ds="http://schemas.openxmlformats.org/officeDocument/2006/customXml" ds:itemID="{8DE9785A-1B2C-4952-8D72-BE515A619B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2c80bf-b602-4fbc-b70f-56aee1ecfc8f"/>
    <ds:schemaRef ds:uri="2bed30f5-38bc-4df1-abd0-66d9e99d88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1484AA-50A5-48A3-B699-EB61F56DE5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NMHU_PPT_title+3</Template>
  <TotalTime>744</TotalTime>
  <Words>1608</Words>
  <Application>Microsoft Office PowerPoint</Application>
  <PresentationFormat>Widescreen</PresentationFormat>
  <Paragraphs>145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Avenir Black</vt:lpstr>
      <vt:lpstr>Avenir Book</vt:lpstr>
      <vt:lpstr>Calibri</vt:lpstr>
      <vt:lpstr>Office Theme</vt:lpstr>
      <vt:lpstr>Custom Design</vt:lpstr>
      <vt:lpstr>1_Custom Design</vt:lpstr>
      <vt:lpstr>2_Custom Design</vt:lpstr>
      <vt:lpstr>PowerPoint Presentation</vt:lpstr>
      <vt:lpstr>Professional Development Days: 2025 University-Wide Strategic Planning</vt:lpstr>
      <vt:lpstr>Development of 2025 NMHU  Strategic Plan</vt:lpstr>
      <vt:lpstr>Representative Membership</vt:lpstr>
      <vt:lpstr>Summer 2019</vt:lpstr>
      <vt:lpstr>Fall 2019 Committee Work</vt:lpstr>
      <vt:lpstr>Winter 2019, Survey (N = 330)</vt:lpstr>
      <vt:lpstr>The Five Goals of the Strategic Plan</vt:lpstr>
      <vt:lpstr>Spring 2020</vt:lpstr>
      <vt:lpstr>Spring 2020 Objectives Survey (N=124)</vt:lpstr>
      <vt:lpstr>Summer 2020</vt:lpstr>
      <vt:lpstr>Goal 1 Objectives</vt:lpstr>
      <vt:lpstr>Goal 2 Objectives</vt:lpstr>
      <vt:lpstr>Goal 3 Objectives</vt:lpstr>
      <vt:lpstr>Goal 4 Objectives</vt:lpstr>
      <vt:lpstr>Goal 5 Objectives</vt:lpstr>
      <vt:lpstr>Conclusion and Future Direction </vt:lpstr>
      <vt:lpstr>Conclusion and Future Direction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Williamson, Ian</cp:lastModifiedBy>
  <cp:revision>46</cp:revision>
  <cp:lastPrinted>2020-01-30T00:07:08Z</cp:lastPrinted>
  <dcterms:created xsi:type="dcterms:W3CDTF">2019-08-05T23:27:04Z</dcterms:created>
  <dcterms:modified xsi:type="dcterms:W3CDTF">2020-08-11T23:17:24Z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0x010100091B696523BB1B46B67A41DF214C5EE1</vt:lpwstr>
  </property>
</Properties>
</file>