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2" r:id="rId2"/>
  </p:sldMasterIdLst>
  <p:sldIdLst>
    <p:sldId id="260" r:id="rId3"/>
    <p:sldId id="258" r:id="rId4"/>
    <p:sldId id="267" r:id="rId5"/>
    <p:sldId id="265" r:id="rId6"/>
    <p:sldId id="257" r:id="rId7"/>
    <p:sldId id="261" r:id="rId8"/>
    <p:sldId id="262" r:id="rId9"/>
    <p:sldId id="266" r:id="rId10"/>
    <p:sldId id="279" r:id="rId11"/>
    <p:sldId id="278" r:id="rId12"/>
    <p:sldId id="277" r:id="rId13"/>
    <p:sldId id="276" r:id="rId14"/>
    <p:sldId id="275" r:id="rId15"/>
    <p:sldId id="274" r:id="rId16"/>
    <p:sldId id="273" r:id="rId17"/>
    <p:sldId id="272" r:id="rId18"/>
    <p:sldId id="271" r:id="rId19"/>
    <p:sldId id="270" r:id="rId20"/>
    <p:sldId id="26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ack, Veronica C" initials="BC" lastIdx="5" clrIdx="0">
    <p:extLst>
      <p:ext uri="{19B8F6BF-5375-455C-9EA6-DF929625EA0E}">
        <p15:presenceInfo xmlns:p15="http://schemas.microsoft.com/office/powerpoint/2012/main" userId="1003200044ce1f3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FB76F1-1BD4-8B49-569D-AF4E7646721C}" v="427" dt="2020-08-10T23:18:26.127"/>
    <p1510:client id="{0C69E44B-D23B-A445-2E67-79E527DF72F7}" v="13966" dt="2020-07-24T21:40:08.909"/>
    <p1510:client id="{7054CF3C-BECB-6A9B-14C8-7C937D0427C8}" v="474" dt="2020-08-11T22:11:13.167"/>
    <p1510:client id="{7793044D-E914-4189-A429-F1772112DB2C}" v="12" dt="2020-07-29T21:24:09.376"/>
    <p1510:client id="{78F968B1-D2CE-4344-525A-256B27DDDB54}" v="206" dt="2020-08-12T23:14:12.959"/>
    <p1510:client id="{FD521C96-C995-138A-C085-2A606DB0E91E}" v="83" dt="2021-01-05T19:18:08.6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 Id="rId27"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5E37D3-F4B2-4CF5-8C01-026EF55C036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B7A6ACAF-7A8D-40FC-8E59-A77C4F390961}">
      <dgm:prSet phldr="0"/>
      <dgm:spPr/>
      <dgm:t>
        <a:bodyPr/>
        <a:lstStyle/>
        <a:p>
          <a:pPr rtl="0"/>
          <a:r>
            <a:rPr lang="en-US" b="1" i="0" u="none" strike="noStrike" cap="none" baseline="0" noProof="0" dirty="0">
              <a:solidFill>
                <a:srgbClr val="010000"/>
              </a:solidFill>
              <a:latin typeface="Corbel"/>
            </a:rPr>
            <a:t> A: LOTS OF THEM BECAUSE RETALIATION IS NOT OK</a:t>
          </a:r>
        </a:p>
      </dgm:t>
    </dgm:pt>
    <dgm:pt modelId="{A91F6E5E-0673-4929-B754-57824724F189}" type="parTrans" cxnId="{2FCD23BE-446E-4FF3-8E97-729C2FA899BC}">
      <dgm:prSet/>
      <dgm:spPr/>
      <dgm:t>
        <a:bodyPr/>
        <a:lstStyle/>
        <a:p>
          <a:endParaRPr lang="en-US"/>
        </a:p>
      </dgm:t>
    </dgm:pt>
    <dgm:pt modelId="{D9D2B234-E9BF-43F7-B7F6-A98381081A20}" type="sibTrans" cxnId="{2FCD23BE-446E-4FF3-8E97-729C2FA899BC}">
      <dgm:prSet/>
      <dgm:spPr/>
      <dgm:t>
        <a:bodyPr/>
        <a:lstStyle/>
        <a:p>
          <a:endParaRPr lang="en-US"/>
        </a:p>
      </dgm:t>
    </dgm:pt>
    <dgm:pt modelId="{EF642F5F-CF89-4F83-803C-1D241756E3BA}">
      <dgm:prSet/>
      <dgm:spPr/>
      <dgm:t>
        <a:bodyPr/>
        <a:lstStyle/>
        <a:p>
          <a:r>
            <a:rPr lang="en-US" b="1" dirty="0"/>
            <a:t>Title VII of the Civil Rights Act</a:t>
          </a:r>
        </a:p>
      </dgm:t>
    </dgm:pt>
    <dgm:pt modelId="{2C012C8F-7E3C-497E-90C1-418867C039D2}" type="parTrans" cxnId="{7FB8E00C-09CA-4F91-BBFA-AF9E43D21545}">
      <dgm:prSet/>
      <dgm:spPr/>
      <dgm:t>
        <a:bodyPr/>
        <a:lstStyle/>
        <a:p>
          <a:endParaRPr lang="en-US"/>
        </a:p>
      </dgm:t>
    </dgm:pt>
    <dgm:pt modelId="{B8D771F9-4B96-48BD-B131-2C2CEE481566}" type="sibTrans" cxnId="{7FB8E00C-09CA-4F91-BBFA-AF9E43D21545}">
      <dgm:prSet/>
      <dgm:spPr/>
      <dgm:t>
        <a:bodyPr/>
        <a:lstStyle/>
        <a:p>
          <a:endParaRPr lang="en-US"/>
        </a:p>
      </dgm:t>
    </dgm:pt>
    <dgm:pt modelId="{DEBD3964-7230-4EC2-AE01-AAA486C46EE9}">
      <dgm:prSet/>
      <dgm:spPr/>
      <dgm:t>
        <a:bodyPr/>
        <a:lstStyle/>
        <a:p>
          <a:r>
            <a:rPr lang="en-US" b="1" dirty="0"/>
            <a:t>Age Discrimination in Employment Act</a:t>
          </a:r>
        </a:p>
      </dgm:t>
    </dgm:pt>
    <dgm:pt modelId="{9DB6CCF0-5791-44A7-9C8B-6DE5AD5A1245}" type="parTrans" cxnId="{4D8B5D96-C244-42CB-AED8-A3BE7E7152A5}">
      <dgm:prSet/>
      <dgm:spPr/>
      <dgm:t>
        <a:bodyPr/>
        <a:lstStyle/>
        <a:p>
          <a:endParaRPr lang="en-US"/>
        </a:p>
      </dgm:t>
    </dgm:pt>
    <dgm:pt modelId="{FF664838-7908-4D9A-A63A-CAB927BF047E}" type="sibTrans" cxnId="{4D8B5D96-C244-42CB-AED8-A3BE7E7152A5}">
      <dgm:prSet/>
      <dgm:spPr/>
      <dgm:t>
        <a:bodyPr/>
        <a:lstStyle/>
        <a:p>
          <a:endParaRPr lang="en-US"/>
        </a:p>
      </dgm:t>
    </dgm:pt>
    <dgm:pt modelId="{E33DE3F5-EB43-46E9-AA7F-ABF793C0E9C7}">
      <dgm:prSet/>
      <dgm:spPr/>
      <dgm:t>
        <a:bodyPr/>
        <a:lstStyle/>
        <a:p>
          <a:r>
            <a:rPr lang="en-US" b="1" dirty="0"/>
            <a:t>Americans with Disabilities Act</a:t>
          </a:r>
        </a:p>
      </dgm:t>
    </dgm:pt>
    <dgm:pt modelId="{E28396A2-D763-4535-B6A4-FBB8A4BF69A4}" type="parTrans" cxnId="{9E87189A-BE9A-42E5-9595-9828AC0D2FFF}">
      <dgm:prSet/>
      <dgm:spPr/>
      <dgm:t>
        <a:bodyPr/>
        <a:lstStyle/>
        <a:p>
          <a:endParaRPr lang="en-US"/>
        </a:p>
      </dgm:t>
    </dgm:pt>
    <dgm:pt modelId="{2E0F5FFA-A143-4397-B881-4F751CC53601}" type="sibTrans" cxnId="{9E87189A-BE9A-42E5-9595-9828AC0D2FFF}">
      <dgm:prSet/>
      <dgm:spPr/>
      <dgm:t>
        <a:bodyPr/>
        <a:lstStyle/>
        <a:p>
          <a:endParaRPr lang="en-US"/>
        </a:p>
      </dgm:t>
    </dgm:pt>
    <dgm:pt modelId="{44BA8B63-B8CB-4E28-86EF-DD4D6621DB50}">
      <dgm:prSet/>
      <dgm:spPr/>
      <dgm:t>
        <a:bodyPr/>
        <a:lstStyle/>
        <a:p>
          <a:r>
            <a:rPr lang="en-US" b="1" dirty="0"/>
            <a:t>Pregnancy Discrimination Act</a:t>
          </a:r>
        </a:p>
      </dgm:t>
    </dgm:pt>
    <dgm:pt modelId="{DF46495F-EE46-436C-8AAF-5C35C0B11A84}" type="parTrans" cxnId="{2D62042F-6656-492C-8A5C-2B87C45F5A06}">
      <dgm:prSet/>
      <dgm:spPr/>
      <dgm:t>
        <a:bodyPr/>
        <a:lstStyle/>
        <a:p>
          <a:endParaRPr lang="en-US"/>
        </a:p>
      </dgm:t>
    </dgm:pt>
    <dgm:pt modelId="{4223CFC7-B839-4F7A-8981-12ABCE28FB39}" type="sibTrans" cxnId="{2D62042F-6656-492C-8A5C-2B87C45F5A06}">
      <dgm:prSet/>
      <dgm:spPr/>
      <dgm:t>
        <a:bodyPr/>
        <a:lstStyle/>
        <a:p>
          <a:endParaRPr lang="en-US"/>
        </a:p>
      </dgm:t>
    </dgm:pt>
    <dgm:pt modelId="{C0C031B6-BD97-40F9-8808-20FE76634D3B}">
      <dgm:prSet/>
      <dgm:spPr/>
      <dgm:t>
        <a:bodyPr/>
        <a:lstStyle/>
        <a:p>
          <a:pPr rtl="0"/>
          <a:r>
            <a:rPr lang="en-US" b="1" dirty="0"/>
            <a:t>Title IX</a:t>
          </a:r>
          <a:r>
            <a:rPr lang="en-US" b="1" dirty="0">
              <a:latin typeface="Corbel" panose="020B0503020204020204"/>
            </a:rPr>
            <a:t> of the Education Amendments Act</a:t>
          </a:r>
          <a:endParaRPr lang="en-US" b="1" dirty="0"/>
        </a:p>
      </dgm:t>
    </dgm:pt>
    <dgm:pt modelId="{BCEAFB52-BC6C-4322-B401-04E50BF13B90}" type="parTrans" cxnId="{4CEF5040-E4C5-4BDF-A98D-8816C34A46E7}">
      <dgm:prSet/>
      <dgm:spPr/>
      <dgm:t>
        <a:bodyPr/>
        <a:lstStyle/>
        <a:p>
          <a:endParaRPr lang="en-US"/>
        </a:p>
      </dgm:t>
    </dgm:pt>
    <dgm:pt modelId="{B797CA83-058C-4100-A126-B93AA06425A2}" type="sibTrans" cxnId="{4CEF5040-E4C5-4BDF-A98D-8816C34A46E7}">
      <dgm:prSet/>
      <dgm:spPr/>
      <dgm:t>
        <a:bodyPr/>
        <a:lstStyle/>
        <a:p>
          <a:endParaRPr lang="en-US"/>
        </a:p>
      </dgm:t>
    </dgm:pt>
    <dgm:pt modelId="{CC36C994-00A7-4C62-A4EE-A08ACA9D35A6}">
      <dgm:prSet phldr="0"/>
      <dgm:spPr/>
      <dgm:t>
        <a:bodyPr/>
        <a:lstStyle/>
        <a:p>
          <a:pPr rtl="0"/>
          <a:r>
            <a:rPr lang="en-US" b="1" dirty="0">
              <a:latin typeface="Corbel" panose="020B0503020204020204"/>
            </a:rPr>
            <a:t>Occupational Safety and Health Act</a:t>
          </a:r>
          <a:endParaRPr lang="en-US" b="1" dirty="0"/>
        </a:p>
      </dgm:t>
    </dgm:pt>
    <dgm:pt modelId="{4B3F16B4-43F7-48F0-930F-293EA4B5FB1C}" type="parTrans" cxnId="{B43D1FB5-3A5D-4CC3-8D3F-44DD7BFFE9E3}">
      <dgm:prSet/>
      <dgm:spPr/>
      <dgm:t>
        <a:bodyPr/>
        <a:lstStyle/>
        <a:p>
          <a:endParaRPr lang="en-US"/>
        </a:p>
      </dgm:t>
    </dgm:pt>
    <dgm:pt modelId="{7A2BAB0F-4542-43A4-8C69-5D173C901888}" type="sibTrans" cxnId="{B43D1FB5-3A5D-4CC3-8D3F-44DD7BFFE9E3}">
      <dgm:prSet/>
      <dgm:spPr/>
      <dgm:t>
        <a:bodyPr/>
        <a:lstStyle/>
        <a:p>
          <a:endParaRPr lang="en-US"/>
        </a:p>
      </dgm:t>
    </dgm:pt>
    <dgm:pt modelId="{A648E54B-C1B7-45A8-A189-CFE5C84119CF}">
      <dgm:prSet/>
      <dgm:spPr/>
      <dgm:t>
        <a:bodyPr/>
        <a:lstStyle/>
        <a:p>
          <a:r>
            <a:rPr lang="en-US" b="1" dirty="0"/>
            <a:t>Fair Labor Standards Act</a:t>
          </a:r>
        </a:p>
      </dgm:t>
    </dgm:pt>
    <dgm:pt modelId="{022C4D3F-2681-4D7D-854A-7196772ADFE4}" type="parTrans" cxnId="{27135A86-40BC-4881-9612-6462F1E4D83D}">
      <dgm:prSet/>
      <dgm:spPr/>
      <dgm:t>
        <a:bodyPr/>
        <a:lstStyle/>
        <a:p>
          <a:endParaRPr lang="en-US"/>
        </a:p>
      </dgm:t>
    </dgm:pt>
    <dgm:pt modelId="{B979EDD5-3561-46D3-9128-66490950B95E}" type="sibTrans" cxnId="{27135A86-40BC-4881-9612-6462F1E4D83D}">
      <dgm:prSet/>
      <dgm:spPr/>
      <dgm:t>
        <a:bodyPr/>
        <a:lstStyle/>
        <a:p>
          <a:endParaRPr lang="en-US"/>
        </a:p>
      </dgm:t>
    </dgm:pt>
    <dgm:pt modelId="{ED0E5A1D-11DB-4B14-9C9B-7F49C67E1313}">
      <dgm:prSet/>
      <dgm:spPr/>
      <dgm:t>
        <a:bodyPr/>
        <a:lstStyle/>
        <a:p>
          <a:r>
            <a:rPr lang="en-US" b="1" dirty="0"/>
            <a:t>Equivalent State-level Laws</a:t>
          </a:r>
        </a:p>
      </dgm:t>
    </dgm:pt>
    <dgm:pt modelId="{2E3A3D97-6DA6-4E5F-86C1-D23FA1649568}" type="parTrans" cxnId="{D400F32E-52E9-4447-B784-5C0D89EC963D}">
      <dgm:prSet/>
      <dgm:spPr/>
      <dgm:t>
        <a:bodyPr/>
        <a:lstStyle/>
        <a:p>
          <a:endParaRPr lang="en-US"/>
        </a:p>
      </dgm:t>
    </dgm:pt>
    <dgm:pt modelId="{06D56111-BB95-4712-BE98-306C11632210}" type="sibTrans" cxnId="{D400F32E-52E9-4447-B784-5C0D89EC963D}">
      <dgm:prSet/>
      <dgm:spPr/>
      <dgm:t>
        <a:bodyPr/>
        <a:lstStyle/>
        <a:p>
          <a:endParaRPr lang="en-US"/>
        </a:p>
      </dgm:t>
    </dgm:pt>
    <dgm:pt modelId="{92721810-D5C7-4A82-9F46-6FC5D2DC65DA}" type="pres">
      <dgm:prSet presAssocID="{AE5E37D3-F4B2-4CF5-8C01-026EF55C0364}" presName="linear" presStyleCnt="0">
        <dgm:presLayoutVars>
          <dgm:animLvl val="lvl"/>
          <dgm:resizeHandles val="exact"/>
        </dgm:presLayoutVars>
      </dgm:prSet>
      <dgm:spPr/>
    </dgm:pt>
    <dgm:pt modelId="{C072D0D7-6F7D-40FD-88A3-31EA41687D1E}" type="pres">
      <dgm:prSet presAssocID="{B7A6ACAF-7A8D-40FC-8E59-A77C4F390961}" presName="parentText" presStyleLbl="node1" presStyleIdx="0" presStyleCnt="9">
        <dgm:presLayoutVars>
          <dgm:chMax val="0"/>
          <dgm:bulletEnabled val="1"/>
        </dgm:presLayoutVars>
      </dgm:prSet>
      <dgm:spPr/>
    </dgm:pt>
    <dgm:pt modelId="{321B9C55-CAFE-4165-B6E8-39AAFD34817D}" type="pres">
      <dgm:prSet presAssocID="{D9D2B234-E9BF-43F7-B7F6-A98381081A20}" presName="spacer" presStyleCnt="0"/>
      <dgm:spPr/>
    </dgm:pt>
    <dgm:pt modelId="{CFE3C4C6-1DA6-4514-9827-7B933A62A787}" type="pres">
      <dgm:prSet presAssocID="{EF642F5F-CF89-4F83-803C-1D241756E3BA}" presName="parentText" presStyleLbl="node1" presStyleIdx="1" presStyleCnt="9">
        <dgm:presLayoutVars>
          <dgm:chMax val="0"/>
          <dgm:bulletEnabled val="1"/>
        </dgm:presLayoutVars>
      </dgm:prSet>
      <dgm:spPr/>
    </dgm:pt>
    <dgm:pt modelId="{2CA6D443-4A35-4479-A545-6EE891FAD152}" type="pres">
      <dgm:prSet presAssocID="{B8D771F9-4B96-48BD-B131-2C2CEE481566}" presName="spacer" presStyleCnt="0"/>
      <dgm:spPr/>
    </dgm:pt>
    <dgm:pt modelId="{1885C151-4097-4130-A743-90F3CBE53431}" type="pres">
      <dgm:prSet presAssocID="{DEBD3964-7230-4EC2-AE01-AAA486C46EE9}" presName="parentText" presStyleLbl="node1" presStyleIdx="2" presStyleCnt="9">
        <dgm:presLayoutVars>
          <dgm:chMax val="0"/>
          <dgm:bulletEnabled val="1"/>
        </dgm:presLayoutVars>
      </dgm:prSet>
      <dgm:spPr/>
    </dgm:pt>
    <dgm:pt modelId="{17EDFE8F-0F84-40C5-BD6B-8C65CBF7B199}" type="pres">
      <dgm:prSet presAssocID="{FF664838-7908-4D9A-A63A-CAB927BF047E}" presName="spacer" presStyleCnt="0"/>
      <dgm:spPr/>
    </dgm:pt>
    <dgm:pt modelId="{4496ED9B-E635-4107-A59B-221E80B13956}" type="pres">
      <dgm:prSet presAssocID="{E33DE3F5-EB43-46E9-AA7F-ABF793C0E9C7}" presName="parentText" presStyleLbl="node1" presStyleIdx="3" presStyleCnt="9">
        <dgm:presLayoutVars>
          <dgm:chMax val="0"/>
          <dgm:bulletEnabled val="1"/>
        </dgm:presLayoutVars>
      </dgm:prSet>
      <dgm:spPr/>
    </dgm:pt>
    <dgm:pt modelId="{A3E5ACE4-ADCD-4685-AF8D-B3EA9FD50D19}" type="pres">
      <dgm:prSet presAssocID="{2E0F5FFA-A143-4397-B881-4F751CC53601}" presName="spacer" presStyleCnt="0"/>
      <dgm:spPr/>
    </dgm:pt>
    <dgm:pt modelId="{D4FF62AC-67B2-4047-88ED-839A7E2CA7F4}" type="pres">
      <dgm:prSet presAssocID="{44BA8B63-B8CB-4E28-86EF-DD4D6621DB50}" presName="parentText" presStyleLbl="node1" presStyleIdx="4" presStyleCnt="9">
        <dgm:presLayoutVars>
          <dgm:chMax val="0"/>
          <dgm:bulletEnabled val="1"/>
        </dgm:presLayoutVars>
      </dgm:prSet>
      <dgm:spPr/>
    </dgm:pt>
    <dgm:pt modelId="{A6AA0849-BCFC-4EB6-B32E-768B98B62F91}" type="pres">
      <dgm:prSet presAssocID="{4223CFC7-B839-4F7A-8981-12ABCE28FB39}" presName="spacer" presStyleCnt="0"/>
      <dgm:spPr/>
    </dgm:pt>
    <dgm:pt modelId="{38E8616C-5E35-4BFB-B7E0-1A94AAAF876B}" type="pres">
      <dgm:prSet presAssocID="{C0C031B6-BD97-40F9-8808-20FE76634D3B}" presName="parentText" presStyleLbl="node1" presStyleIdx="5" presStyleCnt="9">
        <dgm:presLayoutVars>
          <dgm:chMax val="0"/>
          <dgm:bulletEnabled val="1"/>
        </dgm:presLayoutVars>
      </dgm:prSet>
      <dgm:spPr/>
    </dgm:pt>
    <dgm:pt modelId="{E785229B-52A6-4D6F-B7A3-5A3555F80952}" type="pres">
      <dgm:prSet presAssocID="{B797CA83-058C-4100-A126-B93AA06425A2}" presName="spacer" presStyleCnt="0"/>
      <dgm:spPr/>
    </dgm:pt>
    <dgm:pt modelId="{8F66A97F-5D23-489D-87EB-023563A2D7BB}" type="pres">
      <dgm:prSet presAssocID="{CC36C994-00A7-4C62-A4EE-A08ACA9D35A6}" presName="parentText" presStyleLbl="node1" presStyleIdx="6" presStyleCnt="9">
        <dgm:presLayoutVars>
          <dgm:chMax val="0"/>
          <dgm:bulletEnabled val="1"/>
        </dgm:presLayoutVars>
      </dgm:prSet>
      <dgm:spPr/>
    </dgm:pt>
    <dgm:pt modelId="{A7FDA11F-A0F3-414C-A36B-F4D2FE63EB34}" type="pres">
      <dgm:prSet presAssocID="{7A2BAB0F-4542-43A4-8C69-5D173C901888}" presName="spacer" presStyleCnt="0"/>
      <dgm:spPr/>
    </dgm:pt>
    <dgm:pt modelId="{ACAEBA01-A084-484C-BBAB-D36F7FF1B9B7}" type="pres">
      <dgm:prSet presAssocID="{A648E54B-C1B7-45A8-A189-CFE5C84119CF}" presName="parentText" presStyleLbl="node1" presStyleIdx="7" presStyleCnt="9">
        <dgm:presLayoutVars>
          <dgm:chMax val="0"/>
          <dgm:bulletEnabled val="1"/>
        </dgm:presLayoutVars>
      </dgm:prSet>
      <dgm:spPr/>
    </dgm:pt>
    <dgm:pt modelId="{931BF5E6-D28F-4F98-8816-6DC1BA2E8CD7}" type="pres">
      <dgm:prSet presAssocID="{B979EDD5-3561-46D3-9128-66490950B95E}" presName="spacer" presStyleCnt="0"/>
      <dgm:spPr/>
    </dgm:pt>
    <dgm:pt modelId="{E4AD198A-B8AF-4695-A171-D87EF25D9FA9}" type="pres">
      <dgm:prSet presAssocID="{ED0E5A1D-11DB-4B14-9C9B-7F49C67E1313}" presName="parentText" presStyleLbl="node1" presStyleIdx="8" presStyleCnt="9">
        <dgm:presLayoutVars>
          <dgm:chMax val="0"/>
          <dgm:bulletEnabled val="1"/>
        </dgm:presLayoutVars>
      </dgm:prSet>
      <dgm:spPr/>
    </dgm:pt>
  </dgm:ptLst>
  <dgm:cxnLst>
    <dgm:cxn modelId="{7FB8E00C-09CA-4F91-BBFA-AF9E43D21545}" srcId="{AE5E37D3-F4B2-4CF5-8C01-026EF55C0364}" destId="{EF642F5F-CF89-4F83-803C-1D241756E3BA}" srcOrd="1" destOrd="0" parTransId="{2C012C8F-7E3C-497E-90C1-418867C039D2}" sibTransId="{B8D771F9-4B96-48BD-B131-2C2CEE481566}"/>
    <dgm:cxn modelId="{D400F32E-52E9-4447-B784-5C0D89EC963D}" srcId="{AE5E37D3-F4B2-4CF5-8C01-026EF55C0364}" destId="{ED0E5A1D-11DB-4B14-9C9B-7F49C67E1313}" srcOrd="8" destOrd="0" parTransId="{2E3A3D97-6DA6-4E5F-86C1-D23FA1649568}" sibTransId="{06D56111-BB95-4712-BE98-306C11632210}"/>
    <dgm:cxn modelId="{2D62042F-6656-492C-8A5C-2B87C45F5A06}" srcId="{AE5E37D3-F4B2-4CF5-8C01-026EF55C0364}" destId="{44BA8B63-B8CB-4E28-86EF-DD4D6621DB50}" srcOrd="4" destOrd="0" parTransId="{DF46495F-EE46-436C-8AAF-5C35C0B11A84}" sibTransId="{4223CFC7-B839-4F7A-8981-12ABCE28FB39}"/>
    <dgm:cxn modelId="{3EDCBC32-2754-4202-938E-AA5677E707B1}" type="presOf" srcId="{DEBD3964-7230-4EC2-AE01-AAA486C46EE9}" destId="{1885C151-4097-4130-A743-90F3CBE53431}" srcOrd="0" destOrd="0" presId="urn:microsoft.com/office/officeart/2005/8/layout/vList2"/>
    <dgm:cxn modelId="{0E39E532-2AEA-4E84-8ADE-3596C85A809D}" type="presOf" srcId="{C0C031B6-BD97-40F9-8808-20FE76634D3B}" destId="{38E8616C-5E35-4BFB-B7E0-1A94AAAF876B}" srcOrd="0" destOrd="0" presId="urn:microsoft.com/office/officeart/2005/8/layout/vList2"/>
    <dgm:cxn modelId="{76C75233-08F7-48CD-BF9F-2FC0C09B5BFB}" type="presOf" srcId="{EF642F5F-CF89-4F83-803C-1D241756E3BA}" destId="{CFE3C4C6-1DA6-4514-9827-7B933A62A787}" srcOrd="0" destOrd="0" presId="urn:microsoft.com/office/officeart/2005/8/layout/vList2"/>
    <dgm:cxn modelId="{4CEF5040-E4C5-4BDF-A98D-8816C34A46E7}" srcId="{AE5E37D3-F4B2-4CF5-8C01-026EF55C0364}" destId="{C0C031B6-BD97-40F9-8808-20FE76634D3B}" srcOrd="5" destOrd="0" parTransId="{BCEAFB52-BC6C-4322-B401-04E50BF13B90}" sibTransId="{B797CA83-058C-4100-A126-B93AA06425A2}"/>
    <dgm:cxn modelId="{31C72673-7F97-4698-8447-300C3A293859}" type="presOf" srcId="{E33DE3F5-EB43-46E9-AA7F-ABF793C0E9C7}" destId="{4496ED9B-E635-4107-A59B-221E80B13956}" srcOrd="0" destOrd="0" presId="urn:microsoft.com/office/officeart/2005/8/layout/vList2"/>
    <dgm:cxn modelId="{7B074775-D04C-40CA-A077-82CADA38ECFF}" type="presOf" srcId="{AE5E37D3-F4B2-4CF5-8C01-026EF55C0364}" destId="{92721810-D5C7-4A82-9F46-6FC5D2DC65DA}" srcOrd="0" destOrd="0" presId="urn:microsoft.com/office/officeart/2005/8/layout/vList2"/>
    <dgm:cxn modelId="{27135A86-40BC-4881-9612-6462F1E4D83D}" srcId="{AE5E37D3-F4B2-4CF5-8C01-026EF55C0364}" destId="{A648E54B-C1B7-45A8-A189-CFE5C84119CF}" srcOrd="7" destOrd="0" parTransId="{022C4D3F-2681-4D7D-854A-7196772ADFE4}" sibTransId="{B979EDD5-3561-46D3-9128-66490950B95E}"/>
    <dgm:cxn modelId="{0AB0D38A-B3A1-4F68-B463-D65D21C84309}" type="presOf" srcId="{44BA8B63-B8CB-4E28-86EF-DD4D6621DB50}" destId="{D4FF62AC-67B2-4047-88ED-839A7E2CA7F4}" srcOrd="0" destOrd="0" presId="urn:microsoft.com/office/officeart/2005/8/layout/vList2"/>
    <dgm:cxn modelId="{4D8B5D96-C244-42CB-AED8-A3BE7E7152A5}" srcId="{AE5E37D3-F4B2-4CF5-8C01-026EF55C0364}" destId="{DEBD3964-7230-4EC2-AE01-AAA486C46EE9}" srcOrd="2" destOrd="0" parTransId="{9DB6CCF0-5791-44A7-9C8B-6DE5AD5A1245}" sibTransId="{FF664838-7908-4D9A-A63A-CAB927BF047E}"/>
    <dgm:cxn modelId="{9E87189A-BE9A-42E5-9595-9828AC0D2FFF}" srcId="{AE5E37D3-F4B2-4CF5-8C01-026EF55C0364}" destId="{E33DE3F5-EB43-46E9-AA7F-ABF793C0E9C7}" srcOrd="3" destOrd="0" parTransId="{E28396A2-D763-4535-B6A4-FBB8A4BF69A4}" sibTransId="{2E0F5FFA-A143-4397-B881-4F751CC53601}"/>
    <dgm:cxn modelId="{3666579D-C3A1-49F6-81EB-B3D67EF95565}" type="presOf" srcId="{B7A6ACAF-7A8D-40FC-8E59-A77C4F390961}" destId="{C072D0D7-6F7D-40FD-88A3-31EA41687D1E}" srcOrd="0" destOrd="0" presId="urn:microsoft.com/office/officeart/2005/8/layout/vList2"/>
    <dgm:cxn modelId="{335D8CAF-E373-4AB1-B502-D1F8D310CDFA}" type="presOf" srcId="{A648E54B-C1B7-45A8-A189-CFE5C84119CF}" destId="{ACAEBA01-A084-484C-BBAB-D36F7FF1B9B7}" srcOrd="0" destOrd="0" presId="urn:microsoft.com/office/officeart/2005/8/layout/vList2"/>
    <dgm:cxn modelId="{B43D1FB5-3A5D-4CC3-8D3F-44DD7BFFE9E3}" srcId="{AE5E37D3-F4B2-4CF5-8C01-026EF55C0364}" destId="{CC36C994-00A7-4C62-A4EE-A08ACA9D35A6}" srcOrd="6" destOrd="0" parTransId="{4B3F16B4-43F7-48F0-930F-293EA4B5FB1C}" sibTransId="{7A2BAB0F-4542-43A4-8C69-5D173C901888}"/>
    <dgm:cxn modelId="{A418FBB9-8E3B-4F7F-83FB-04D69BEAD5D1}" type="presOf" srcId="{ED0E5A1D-11DB-4B14-9C9B-7F49C67E1313}" destId="{E4AD198A-B8AF-4695-A171-D87EF25D9FA9}" srcOrd="0" destOrd="0" presId="urn:microsoft.com/office/officeart/2005/8/layout/vList2"/>
    <dgm:cxn modelId="{2FCD23BE-446E-4FF3-8E97-729C2FA899BC}" srcId="{AE5E37D3-F4B2-4CF5-8C01-026EF55C0364}" destId="{B7A6ACAF-7A8D-40FC-8E59-A77C4F390961}" srcOrd="0" destOrd="0" parTransId="{A91F6E5E-0673-4929-B754-57824724F189}" sibTransId="{D9D2B234-E9BF-43F7-B7F6-A98381081A20}"/>
    <dgm:cxn modelId="{357C19DA-E342-436C-803B-D0FE95DBD8D8}" type="presOf" srcId="{CC36C994-00A7-4C62-A4EE-A08ACA9D35A6}" destId="{8F66A97F-5D23-489D-87EB-023563A2D7BB}" srcOrd="0" destOrd="0" presId="urn:microsoft.com/office/officeart/2005/8/layout/vList2"/>
    <dgm:cxn modelId="{CD2EA410-C2D7-41F5-8A5C-E4B438F3B0BC}" type="presParOf" srcId="{92721810-D5C7-4A82-9F46-6FC5D2DC65DA}" destId="{C072D0D7-6F7D-40FD-88A3-31EA41687D1E}" srcOrd="0" destOrd="0" presId="urn:microsoft.com/office/officeart/2005/8/layout/vList2"/>
    <dgm:cxn modelId="{D87C4869-1182-4B04-9B92-E192DAA81AE2}" type="presParOf" srcId="{92721810-D5C7-4A82-9F46-6FC5D2DC65DA}" destId="{321B9C55-CAFE-4165-B6E8-39AAFD34817D}" srcOrd="1" destOrd="0" presId="urn:microsoft.com/office/officeart/2005/8/layout/vList2"/>
    <dgm:cxn modelId="{9FD8A99B-C782-4D29-9B9A-0A1B92ABECC3}" type="presParOf" srcId="{92721810-D5C7-4A82-9F46-6FC5D2DC65DA}" destId="{CFE3C4C6-1DA6-4514-9827-7B933A62A787}" srcOrd="2" destOrd="0" presId="urn:microsoft.com/office/officeart/2005/8/layout/vList2"/>
    <dgm:cxn modelId="{38FF602B-3EAD-44F5-BDA6-EEB2FCF7C0B3}" type="presParOf" srcId="{92721810-D5C7-4A82-9F46-6FC5D2DC65DA}" destId="{2CA6D443-4A35-4479-A545-6EE891FAD152}" srcOrd="3" destOrd="0" presId="urn:microsoft.com/office/officeart/2005/8/layout/vList2"/>
    <dgm:cxn modelId="{43BA0566-91C4-41AE-BC09-D9B9EFFB9DA8}" type="presParOf" srcId="{92721810-D5C7-4A82-9F46-6FC5D2DC65DA}" destId="{1885C151-4097-4130-A743-90F3CBE53431}" srcOrd="4" destOrd="0" presId="urn:microsoft.com/office/officeart/2005/8/layout/vList2"/>
    <dgm:cxn modelId="{735A1314-802B-4853-956D-8ABE9768530A}" type="presParOf" srcId="{92721810-D5C7-4A82-9F46-6FC5D2DC65DA}" destId="{17EDFE8F-0F84-40C5-BD6B-8C65CBF7B199}" srcOrd="5" destOrd="0" presId="urn:microsoft.com/office/officeart/2005/8/layout/vList2"/>
    <dgm:cxn modelId="{36C90C42-21B6-4931-B61B-ACEAA0BCFB1E}" type="presParOf" srcId="{92721810-D5C7-4A82-9F46-6FC5D2DC65DA}" destId="{4496ED9B-E635-4107-A59B-221E80B13956}" srcOrd="6" destOrd="0" presId="urn:microsoft.com/office/officeart/2005/8/layout/vList2"/>
    <dgm:cxn modelId="{5DFC9455-1141-4DC6-A6ED-E05D5697513C}" type="presParOf" srcId="{92721810-D5C7-4A82-9F46-6FC5D2DC65DA}" destId="{A3E5ACE4-ADCD-4685-AF8D-B3EA9FD50D19}" srcOrd="7" destOrd="0" presId="urn:microsoft.com/office/officeart/2005/8/layout/vList2"/>
    <dgm:cxn modelId="{805A26CA-ED6C-4941-8622-0EA11556B756}" type="presParOf" srcId="{92721810-D5C7-4A82-9F46-6FC5D2DC65DA}" destId="{D4FF62AC-67B2-4047-88ED-839A7E2CA7F4}" srcOrd="8" destOrd="0" presId="urn:microsoft.com/office/officeart/2005/8/layout/vList2"/>
    <dgm:cxn modelId="{9FCCC87E-4E7E-4C38-BF0C-E66C59FDCBF3}" type="presParOf" srcId="{92721810-D5C7-4A82-9F46-6FC5D2DC65DA}" destId="{A6AA0849-BCFC-4EB6-B32E-768B98B62F91}" srcOrd="9" destOrd="0" presId="urn:microsoft.com/office/officeart/2005/8/layout/vList2"/>
    <dgm:cxn modelId="{D42F3EAB-18A3-4C48-A2FD-9C87EE8D48AA}" type="presParOf" srcId="{92721810-D5C7-4A82-9F46-6FC5D2DC65DA}" destId="{38E8616C-5E35-4BFB-B7E0-1A94AAAF876B}" srcOrd="10" destOrd="0" presId="urn:microsoft.com/office/officeart/2005/8/layout/vList2"/>
    <dgm:cxn modelId="{426F0F15-BD48-482E-BB4F-EC7703C954A7}" type="presParOf" srcId="{92721810-D5C7-4A82-9F46-6FC5D2DC65DA}" destId="{E785229B-52A6-4D6F-B7A3-5A3555F80952}" srcOrd="11" destOrd="0" presId="urn:microsoft.com/office/officeart/2005/8/layout/vList2"/>
    <dgm:cxn modelId="{34338C1D-E538-4359-B303-5973F970EAB0}" type="presParOf" srcId="{92721810-D5C7-4A82-9F46-6FC5D2DC65DA}" destId="{8F66A97F-5D23-489D-87EB-023563A2D7BB}" srcOrd="12" destOrd="0" presId="urn:microsoft.com/office/officeart/2005/8/layout/vList2"/>
    <dgm:cxn modelId="{6F2FF989-BA09-4F6C-88BA-55F4C276B938}" type="presParOf" srcId="{92721810-D5C7-4A82-9F46-6FC5D2DC65DA}" destId="{A7FDA11F-A0F3-414C-A36B-F4D2FE63EB34}" srcOrd="13" destOrd="0" presId="urn:microsoft.com/office/officeart/2005/8/layout/vList2"/>
    <dgm:cxn modelId="{574688F0-F942-4146-B830-1026B342AE85}" type="presParOf" srcId="{92721810-D5C7-4A82-9F46-6FC5D2DC65DA}" destId="{ACAEBA01-A084-484C-BBAB-D36F7FF1B9B7}" srcOrd="14" destOrd="0" presId="urn:microsoft.com/office/officeart/2005/8/layout/vList2"/>
    <dgm:cxn modelId="{DA4ABFA5-53A5-496F-B531-AA1BB0C1E200}" type="presParOf" srcId="{92721810-D5C7-4A82-9F46-6FC5D2DC65DA}" destId="{931BF5E6-D28F-4F98-8816-6DC1BA2E8CD7}" srcOrd="15" destOrd="0" presId="urn:microsoft.com/office/officeart/2005/8/layout/vList2"/>
    <dgm:cxn modelId="{54B51AF4-6AD5-4FD4-AAB5-112F81421FCF}" type="presParOf" srcId="{92721810-D5C7-4A82-9F46-6FC5D2DC65DA}" destId="{E4AD198A-B8AF-4695-A171-D87EF25D9FA9}"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72D0D7-6F7D-40FD-88A3-31EA41687D1E}">
      <dsp:nvSpPr>
        <dsp:cNvPr id="0" name=""/>
        <dsp:cNvSpPr/>
      </dsp:nvSpPr>
      <dsp:spPr>
        <a:xfrm>
          <a:off x="0" y="83798"/>
          <a:ext cx="6451943" cy="43173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b="1" i="0" u="none" strike="noStrike" kern="1200" cap="none" baseline="0" noProof="0" dirty="0">
              <a:solidFill>
                <a:srgbClr val="010000"/>
              </a:solidFill>
              <a:latin typeface="Corbel"/>
            </a:rPr>
            <a:t> A: LOTS OF THEM BECAUSE RETALIATION IS NOT OK</a:t>
          </a:r>
        </a:p>
      </dsp:txBody>
      <dsp:txXfrm>
        <a:off x="21075" y="104873"/>
        <a:ext cx="6409793" cy="389580"/>
      </dsp:txXfrm>
    </dsp:sp>
    <dsp:sp modelId="{CFE3C4C6-1DA6-4514-9827-7B933A62A787}">
      <dsp:nvSpPr>
        <dsp:cNvPr id="0" name=""/>
        <dsp:cNvSpPr/>
      </dsp:nvSpPr>
      <dsp:spPr>
        <a:xfrm>
          <a:off x="0" y="567368"/>
          <a:ext cx="6451943" cy="431730"/>
        </a:xfrm>
        <a:prstGeom prst="roundRect">
          <a:avLst/>
        </a:prstGeom>
        <a:solidFill>
          <a:schemeClr val="accent2">
            <a:hueOff val="172315"/>
            <a:satOff val="3226"/>
            <a:lumOff val="-19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Title VII of the Civil Rights Act</a:t>
          </a:r>
        </a:p>
      </dsp:txBody>
      <dsp:txXfrm>
        <a:off x="21075" y="588443"/>
        <a:ext cx="6409793" cy="389580"/>
      </dsp:txXfrm>
    </dsp:sp>
    <dsp:sp modelId="{1885C151-4097-4130-A743-90F3CBE53431}">
      <dsp:nvSpPr>
        <dsp:cNvPr id="0" name=""/>
        <dsp:cNvSpPr/>
      </dsp:nvSpPr>
      <dsp:spPr>
        <a:xfrm>
          <a:off x="0" y="1050938"/>
          <a:ext cx="6451943" cy="431730"/>
        </a:xfrm>
        <a:prstGeom prst="roundRect">
          <a:avLst/>
        </a:prstGeom>
        <a:solidFill>
          <a:schemeClr val="accent2">
            <a:hueOff val="344629"/>
            <a:satOff val="6452"/>
            <a:lumOff val="-39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Age Discrimination in Employment Act</a:t>
          </a:r>
        </a:p>
      </dsp:txBody>
      <dsp:txXfrm>
        <a:off x="21075" y="1072013"/>
        <a:ext cx="6409793" cy="389580"/>
      </dsp:txXfrm>
    </dsp:sp>
    <dsp:sp modelId="{4496ED9B-E635-4107-A59B-221E80B13956}">
      <dsp:nvSpPr>
        <dsp:cNvPr id="0" name=""/>
        <dsp:cNvSpPr/>
      </dsp:nvSpPr>
      <dsp:spPr>
        <a:xfrm>
          <a:off x="0" y="1534508"/>
          <a:ext cx="6451943" cy="431730"/>
        </a:xfrm>
        <a:prstGeom prst="roundRect">
          <a:avLst/>
        </a:prstGeom>
        <a:solidFill>
          <a:schemeClr val="accent2">
            <a:hueOff val="516944"/>
            <a:satOff val="9678"/>
            <a:lumOff val="-58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Americans with Disabilities Act</a:t>
          </a:r>
        </a:p>
      </dsp:txBody>
      <dsp:txXfrm>
        <a:off x="21075" y="1555583"/>
        <a:ext cx="6409793" cy="389580"/>
      </dsp:txXfrm>
    </dsp:sp>
    <dsp:sp modelId="{D4FF62AC-67B2-4047-88ED-839A7E2CA7F4}">
      <dsp:nvSpPr>
        <dsp:cNvPr id="0" name=""/>
        <dsp:cNvSpPr/>
      </dsp:nvSpPr>
      <dsp:spPr>
        <a:xfrm>
          <a:off x="0" y="2018078"/>
          <a:ext cx="6451943" cy="431730"/>
        </a:xfrm>
        <a:prstGeom prst="roundRect">
          <a:avLst/>
        </a:prstGeom>
        <a:solidFill>
          <a:schemeClr val="accent2">
            <a:hueOff val="689259"/>
            <a:satOff val="12903"/>
            <a:lumOff val="-78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Pregnancy Discrimination Act</a:t>
          </a:r>
        </a:p>
      </dsp:txBody>
      <dsp:txXfrm>
        <a:off x="21075" y="2039153"/>
        <a:ext cx="6409793" cy="389580"/>
      </dsp:txXfrm>
    </dsp:sp>
    <dsp:sp modelId="{38E8616C-5E35-4BFB-B7E0-1A94AAAF876B}">
      <dsp:nvSpPr>
        <dsp:cNvPr id="0" name=""/>
        <dsp:cNvSpPr/>
      </dsp:nvSpPr>
      <dsp:spPr>
        <a:xfrm>
          <a:off x="0" y="2501648"/>
          <a:ext cx="6451943" cy="431730"/>
        </a:xfrm>
        <a:prstGeom prst="roundRect">
          <a:avLst/>
        </a:prstGeom>
        <a:solidFill>
          <a:schemeClr val="accent2">
            <a:hueOff val="861573"/>
            <a:satOff val="16129"/>
            <a:lumOff val="-98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b="1" kern="1200" dirty="0"/>
            <a:t>Title IX</a:t>
          </a:r>
          <a:r>
            <a:rPr lang="en-US" sz="1800" b="1" kern="1200" dirty="0">
              <a:latin typeface="Corbel" panose="020B0503020204020204"/>
            </a:rPr>
            <a:t> of the Education Amendments Act</a:t>
          </a:r>
          <a:endParaRPr lang="en-US" sz="1800" b="1" kern="1200" dirty="0"/>
        </a:p>
      </dsp:txBody>
      <dsp:txXfrm>
        <a:off x="21075" y="2522723"/>
        <a:ext cx="6409793" cy="389580"/>
      </dsp:txXfrm>
    </dsp:sp>
    <dsp:sp modelId="{8F66A97F-5D23-489D-87EB-023563A2D7BB}">
      <dsp:nvSpPr>
        <dsp:cNvPr id="0" name=""/>
        <dsp:cNvSpPr/>
      </dsp:nvSpPr>
      <dsp:spPr>
        <a:xfrm>
          <a:off x="0" y="2985218"/>
          <a:ext cx="6451943" cy="431730"/>
        </a:xfrm>
        <a:prstGeom prst="roundRect">
          <a:avLst/>
        </a:prstGeom>
        <a:solidFill>
          <a:schemeClr val="accent2">
            <a:hueOff val="1033888"/>
            <a:satOff val="19355"/>
            <a:lumOff val="-117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b="1" kern="1200" dirty="0">
              <a:latin typeface="Corbel" panose="020B0503020204020204"/>
            </a:rPr>
            <a:t>Occupational Safety and Health Act</a:t>
          </a:r>
          <a:endParaRPr lang="en-US" sz="1800" b="1" kern="1200" dirty="0"/>
        </a:p>
      </dsp:txBody>
      <dsp:txXfrm>
        <a:off x="21075" y="3006293"/>
        <a:ext cx="6409793" cy="389580"/>
      </dsp:txXfrm>
    </dsp:sp>
    <dsp:sp modelId="{ACAEBA01-A084-484C-BBAB-D36F7FF1B9B7}">
      <dsp:nvSpPr>
        <dsp:cNvPr id="0" name=""/>
        <dsp:cNvSpPr/>
      </dsp:nvSpPr>
      <dsp:spPr>
        <a:xfrm>
          <a:off x="0" y="3468788"/>
          <a:ext cx="6451943" cy="431730"/>
        </a:xfrm>
        <a:prstGeom prst="roundRect">
          <a:avLst/>
        </a:prstGeom>
        <a:solidFill>
          <a:schemeClr val="accent2">
            <a:hueOff val="1206202"/>
            <a:satOff val="22581"/>
            <a:lumOff val="-137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Fair Labor Standards Act</a:t>
          </a:r>
        </a:p>
      </dsp:txBody>
      <dsp:txXfrm>
        <a:off x="21075" y="3489863"/>
        <a:ext cx="6409793" cy="389580"/>
      </dsp:txXfrm>
    </dsp:sp>
    <dsp:sp modelId="{E4AD198A-B8AF-4695-A171-D87EF25D9FA9}">
      <dsp:nvSpPr>
        <dsp:cNvPr id="0" name=""/>
        <dsp:cNvSpPr/>
      </dsp:nvSpPr>
      <dsp:spPr>
        <a:xfrm>
          <a:off x="0" y="3952358"/>
          <a:ext cx="6451943" cy="431730"/>
        </a:xfrm>
        <a:prstGeom prst="roundRect">
          <a:avLst/>
        </a:prstGeom>
        <a:solidFill>
          <a:schemeClr val="accent2">
            <a:hueOff val="1378517"/>
            <a:satOff val="25807"/>
            <a:lumOff val="-156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Equivalent State-level Laws</a:t>
          </a:r>
        </a:p>
      </dsp:txBody>
      <dsp:txXfrm>
        <a:off x="21075" y="3973433"/>
        <a:ext cx="6409793" cy="3895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1/20/2021</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32214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6DFF08F-DC6B-4601-B491-B0F83F6DD2DA}" type="datetimeFigureOut">
              <a:rPr lang="en-US" dirty="0"/>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68005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dirty="0"/>
              <a:t>Click to edit Master title style</a:t>
            </a:r>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1066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6DFF08F-DC6B-4601-B491-B0F83F6DD2DA}" type="datetimeFigureOut">
              <a:rPr lang="en-US" dirty="0"/>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4732716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6DFF08F-DC6B-4601-B491-B0F83F6DD2DA}" type="datetimeFigureOut">
              <a:rPr lang="en-US" dirty="0"/>
              <a:t>1/20/2021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7456388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96DFF08F-DC6B-4601-B491-B0F83F6DD2DA}" type="datetimeFigureOut">
              <a:rPr lang="en-US" dirty="0"/>
              <a:t>1/20/2021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6162400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8928599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dirty="0"/>
              <a:t>Click to edit Master title style</a:t>
            </a:r>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198535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dirty="0"/>
              <a:t>Click to edit Master title style</a:t>
            </a:r>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220582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6DFF08F-DC6B-4601-B491-B0F83F6DD2DA}" type="datetimeFigureOut">
              <a:rPr lang="en-US" dirty="0"/>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6386102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6DFF08F-DC6B-4601-B491-B0F83F6DD2DA}" type="datetimeFigureOut">
              <a:rPr lang="en-US" dirty="0"/>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5085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1/20/2021</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69459215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uthm@nmhu.edu" TargetMode="Externa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hyperlink" Target="mailto:Ruthm@nmhu.edu"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E42EE-C9CB-4AEF-AC10-802E0B06E52E}"/>
              </a:ext>
            </a:extLst>
          </p:cNvPr>
          <p:cNvSpPr>
            <a:spLocks noGrp="1"/>
          </p:cNvSpPr>
          <p:nvPr>
            <p:ph type="title"/>
          </p:nvPr>
        </p:nvSpPr>
        <p:spPr>
          <a:xfrm>
            <a:off x="5030062" y="448805"/>
            <a:ext cx="11438479" cy="1185449"/>
          </a:xfrm>
        </p:spPr>
        <p:txBody>
          <a:bodyPr>
            <a:noAutofit/>
          </a:bodyPr>
          <a:lstStyle/>
          <a:p>
            <a:r>
              <a:rPr lang="en-US" sz="4300" b="1"/>
              <a:t>Office of Compliance and </a:t>
            </a:r>
            <a:br>
              <a:rPr lang="en-US" sz="4300" b="1" dirty="0"/>
            </a:br>
            <a:r>
              <a:rPr lang="en-US" sz="4300" b="1"/>
              <a:t>Title IX Coordinator</a:t>
            </a:r>
            <a:endParaRPr lang="en-US" sz="4300" b="1" dirty="0"/>
          </a:p>
        </p:txBody>
      </p:sp>
      <p:sp>
        <p:nvSpPr>
          <p:cNvPr id="3" name="TextBox 2">
            <a:extLst>
              <a:ext uri="{FF2B5EF4-FFF2-40B4-BE49-F238E27FC236}">
                <a16:creationId xmlns:a16="http://schemas.microsoft.com/office/drawing/2014/main" id="{0DAE95C5-6457-4300-BF89-1BB735218A3A}"/>
              </a:ext>
            </a:extLst>
          </p:cNvPr>
          <p:cNvSpPr txBox="1"/>
          <p:nvPr/>
        </p:nvSpPr>
        <p:spPr>
          <a:xfrm>
            <a:off x="565690" y="2115518"/>
            <a:ext cx="10647331" cy="42165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t>Who Am I?</a:t>
            </a:r>
            <a:r>
              <a:rPr lang="en-US" sz="2400"/>
              <a:t> Ruth Mariampolski, Director of Compliance and Title IX Coordinator</a:t>
            </a:r>
            <a:endParaRPr lang="en-US" sz="2400" dirty="0"/>
          </a:p>
          <a:p>
            <a:endParaRPr lang="en-US" sz="1200" b="1" dirty="0">
              <a:ea typeface="+mn-lt"/>
              <a:cs typeface="+mn-lt"/>
            </a:endParaRPr>
          </a:p>
          <a:p>
            <a:r>
              <a:rPr lang="en-US" sz="2400" b="1">
                <a:ea typeface="+mn-lt"/>
                <a:cs typeface="+mn-lt"/>
              </a:rPr>
              <a:t>What am I?</a:t>
            </a:r>
            <a:r>
              <a:rPr lang="en-US" sz="2400">
                <a:ea typeface="+mn-lt"/>
                <a:cs typeface="+mn-lt"/>
              </a:rPr>
              <a:t> Your 1-stop shop to report potential violations of workplace laws</a:t>
            </a:r>
            <a:endParaRPr lang="en-US" sz="2400" dirty="0"/>
          </a:p>
          <a:p>
            <a:pPr marL="548640" indent="-342900">
              <a:buFont typeface="Arial"/>
              <a:buChar char="•"/>
            </a:pPr>
            <a:r>
              <a:rPr lang="en-US" sz="2400"/>
              <a:t>employment discrimination</a:t>
            </a:r>
            <a:endParaRPr lang="en-US" sz="2400" dirty="0"/>
          </a:p>
          <a:p>
            <a:pPr marL="548640" indent="-342900">
              <a:buFont typeface="Arial"/>
              <a:buChar char="•"/>
            </a:pPr>
            <a:r>
              <a:rPr lang="en-US" sz="2400"/>
              <a:t>failure to accommodate</a:t>
            </a:r>
            <a:endParaRPr lang="en-US" sz="2400" dirty="0"/>
          </a:p>
          <a:p>
            <a:pPr marL="548640" indent="-342900">
              <a:buFont typeface="Arial"/>
              <a:buChar char="•"/>
            </a:pPr>
            <a:r>
              <a:rPr lang="en-US" sz="2400"/>
              <a:t>issues related to federally protected leaves, such as FMLA</a:t>
            </a:r>
            <a:endParaRPr lang="en-US" sz="2400" dirty="0"/>
          </a:p>
          <a:p>
            <a:pPr marL="548640" indent="-342900">
              <a:buFont typeface="Arial"/>
              <a:buChar char="•"/>
            </a:pPr>
            <a:r>
              <a:rPr lang="en-US" sz="2400"/>
              <a:t>wage &amp; hour issues</a:t>
            </a:r>
            <a:endParaRPr lang="en-US" sz="2400" dirty="0"/>
          </a:p>
          <a:p>
            <a:endParaRPr lang="en-US" sz="1200" b="1" dirty="0"/>
          </a:p>
          <a:p>
            <a:r>
              <a:rPr lang="en-US" sz="2400" b="1" dirty="0"/>
              <a:t>Where am I?</a:t>
            </a:r>
            <a:r>
              <a:rPr lang="en-US" sz="2400" dirty="0"/>
              <a:t> Rodgers Administration Building, room 205, or </a:t>
            </a:r>
            <a:r>
              <a:rPr lang="en-US" sz="2400" dirty="0">
                <a:hlinkClick r:id="rId2"/>
              </a:rPr>
              <a:t>ruthm@nmhu.edu</a:t>
            </a:r>
            <a:r>
              <a:rPr lang="en-US" sz="2400" dirty="0"/>
              <a:t> </a:t>
            </a:r>
          </a:p>
          <a:p>
            <a:endParaRPr lang="en-US" sz="1200" dirty="0"/>
          </a:p>
          <a:p>
            <a:r>
              <a:rPr lang="en-US" sz="2400" b="1"/>
              <a:t>How am I? </a:t>
            </a:r>
            <a:r>
              <a:rPr lang="en-US" sz="2400"/>
              <a:t>Can't complain, thanks.</a:t>
            </a:r>
            <a:endParaRPr lang="en-US" sz="2400" dirty="0"/>
          </a:p>
          <a:p>
            <a:endParaRPr lang="en-US" sz="2000" dirty="0"/>
          </a:p>
          <a:p>
            <a:endParaRPr lang="en-US" sz="2000" dirty="0"/>
          </a:p>
        </p:txBody>
      </p:sp>
      <p:sp>
        <p:nvSpPr>
          <p:cNvPr id="5" name="Rectangle 4">
            <a:extLst>
              <a:ext uri="{FF2B5EF4-FFF2-40B4-BE49-F238E27FC236}">
                <a16:creationId xmlns:a16="http://schemas.microsoft.com/office/drawing/2014/main" id="{CFEC7483-4525-408C-A7FE-CC4DBD221A7E}"/>
              </a:ext>
            </a:extLst>
          </p:cNvPr>
          <p:cNvSpPr/>
          <p:nvPr/>
        </p:nvSpPr>
        <p:spPr>
          <a:xfrm>
            <a:off x="391074" y="1898800"/>
            <a:ext cx="10911840" cy="4608163"/>
          </a:xfrm>
          <a:custGeom>
            <a:avLst/>
            <a:gdLst>
              <a:gd name="connsiteX0" fmla="*/ 0 w 10911840"/>
              <a:gd name="connsiteY0" fmla="*/ 0 h 4608163"/>
              <a:gd name="connsiteX1" fmla="*/ 572872 w 10911840"/>
              <a:gd name="connsiteY1" fmla="*/ 0 h 4608163"/>
              <a:gd name="connsiteX2" fmla="*/ 1036625 w 10911840"/>
              <a:gd name="connsiteY2" fmla="*/ 0 h 4608163"/>
              <a:gd name="connsiteX3" fmla="*/ 1500378 w 10911840"/>
              <a:gd name="connsiteY3" fmla="*/ 0 h 4608163"/>
              <a:gd name="connsiteX4" fmla="*/ 1855013 w 10911840"/>
              <a:gd name="connsiteY4" fmla="*/ 0 h 4608163"/>
              <a:gd name="connsiteX5" fmla="*/ 2209648 w 10911840"/>
              <a:gd name="connsiteY5" fmla="*/ 0 h 4608163"/>
              <a:gd name="connsiteX6" fmla="*/ 2564282 w 10911840"/>
              <a:gd name="connsiteY6" fmla="*/ 0 h 4608163"/>
              <a:gd name="connsiteX7" fmla="*/ 3355391 w 10911840"/>
              <a:gd name="connsiteY7" fmla="*/ 0 h 4608163"/>
              <a:gd name="connsiteX8" fmla="*/ 3710026 w 10911840"/>
              <a:gd name="connsiteY8" fmla="*/ 0 h 4608163"/>
              <a:gd name="connsiteX9" fmla="*/ 4173779 w 10911840"/>
              <a:gd name="connsiteY9" fmla="*/ 0 h 4608163"/>
              <a:gd name="connsiteX10" fmla="*/ 4637532 w 10911840"/>
              <a:gd name="connsiteY10" fmla="*/ 0 h 4608163"/>
              <a:gd name="connsiteX11" fmla="*/ 5537759 w 10911840"/>
              <a:gd name="connsiteY11" fmla="*/ 0 h 4608163"/>
              <a:gd name="connsiteX12" fmla="*/ 5892394 w 10911840"/>
              <a:gd name="connsiteY12" fmla="*/ 0 h 4608163"/>
              <a:gd name="connsiteX13" fmla="*/ 6247028 w 10911840"/>
              <a:gd name="connsiteY13" fmla="*/ 0 h 4608163"/>
              <a:gd name="connsiteX14" fmla="*/ 7147255 w 10911840"/>
              <a:gd name="connsiteY14" fmla="*/ 0 h 4608163"/>
              <a:gd name="connsiteX15" fmla="*/ 7611008 w 10911840"/>
              <a:gd name="connsiteY15" fmla="*/ 0 h 4608163"/>
              <a:gd name="connsiteX16" fmla="*/ 8183880 w 10911840"/>
              <a:gd name="connsiteY16" fmla="*/ 0 h 4608163"/>
              <a:gd name="connsiteX17" fmla="*/ 9084107 w 10911840"/>
              <a:gd name="connsiteY17" fmla="*/ 0 h 4608163"/>
              <a:gd name="connsiteX18" fmla="*/ 9875215 w 10911840"/>
              <a:gd name="connsiteY18" fmla="*/ 0 h 4608163"/>
              <a:gd name="connsiteX19" fmla="*/ 10911840 w 10911840"/>
              <a:gd name="connsiteY19" fmla="*/ 0 h 4608163"/>
              <a:gd name="connsiteX20" fmla="*/ 10911840 w 10911840"/>
              <a:gd name="connsiteY20" fmla="*/ 520064 h 4608163"/>
              <a:gd name="connsiteX21" fmla="*/ 10911840 w 10911840"/>
              <a:gd name="connsiteY21" fmla="*/ 1086210 h 4608163"/>
              <a:gd name="connsiteX22" fmla="*/ 10911840 w 10911840"/>
              <a:gd name="connsiteY22" fmla="*/ 1606274 h 4608163"/>
              <a:gd name="connsiteX23" fmla="*/ 10911840 w 10911840"/>
              <a:gd name="connsiteY23" fmla="*/ 2218501 h 4608163"/>
              <a:gd name="connsiteX24" fmla="*/ 10911840 w 10911840"/>
              <a:gd name="connsiteY24" fmla="*/ 2968974 h 4608163"/>
              <a:gd name="connsiteX25" fmla="*/ 10911840 w 10911840"/>
              <a:gd name="connsiteY25" fmla="*/ 3627283 h 4608163"/>
              <a:gd name="connsiteX26" fmla="*/ 10911840 w 10911840"/>
              <a:gd name="connsiteY26" fmla="*/ 4608163 h 4608163"/>
              <a:gd name="connsiteX27" fmla="*/ 10557205 w 10911840"/>
              <a:gd name="connsiteY27" fmla="*/ 4608163 h 4608163"/>
              <a:gd name="connsiteX28" fmla="*/ 9656978 w 10911840"/>
              <a:gd name="connsiteY28" fmla="*/ 4608163 h 4608163"/>
              <a:gd name="connsiteX29" fmla="*/ 9302344 w 10911840"/>
              <a:gd name="connsiteY29" fmla="*/ 4608163 h 4608163"/>
              <a:gd name="connsiteX30" fmla="*/ 8947709 w 10911840"/>
              <a:gd name="connsiteY30" fmla="*/ 4608163 h 4608163"/>
              <a:gd name="connsiteX31" fmla="*/ 8156600 w 10911840"/>
              <a:gd name="connsiteY31" fmla="*/ 4608163 h 4608163"/>
              <a:gd name="connsiteX32" fmla="*/ 7801966 w 10911840"/>
              <a:gd name="connsiteY32" fmla="*/ 4608163 h 4608163"/>
              <a:gd name="connsiteX33" fmla="*/ 7229094 w 10911840"/>
              <a:gd name="connsiteY33" fmla="*/ 4608163 h 4608163"/>
              <a:gd name="connsiteX34" fmla="*/ 6874459 w 10911840"/>
              <a:gd name="connsiteY34" fmla="*/ 4608163 h 4608163"/>
              <a:gd name="connsiteX35" fmla="*/ 6519824 w 10911840"/>
              <a:gd name="connsiteY35" fmla="*/ 4608163 h 4608163"/>
              <a:gd name="connsiteX36" fmla="*/ 5728716 w 10911840"/>
              <a:gd name="connsiteY36" fmla="*/ 4608163 h 4608163"/>
              <a:gd name="connsiteX37" fmla="*/ 4937608 w 10911840"/>
              <a:gd name="connsiteY37" fmla="*/ 4608163 h 4608163"/>
              <a:gd name="connsiteX38" fmla="*/ 4037381 w 10911840"/>
              <a:gd name="connsiteY38" fmla="*/ 4608163 h 4608163"/>
              <a:gd name="connsiteX39" fmla="*/ 3355391 w 10911840"/>
              <a:gd name="connsiteY39" fmla="*/ 4608163 h 4608163"/>
              <a:gd name="connsiteX40" fmla="*/ 2891638 w 10911840"/>
              <a:gd name="connsiteY40" fmla="*/ 4608163 h 4608163"/>
              <a:gd name="connsiteX41" fmla="*/ 2100529 w 10911840"/>
              <a:gd name="connsiteY41" fmla="*/ 4608163 h 4608163"/>
              <a:gd name="connsiteX42" fmla="*/ 1200302 w 10911840"/>
              <a:gd name="connsiteY42" fmla="*/ 4608163 h 4608163"/>
              <a:gd name="connsiteX43" fmla="*/ 0 w 10911840"/>
              <a:gd name="connsiteY43" fmla="*/ 4608163 h 4608163"/>
              <a:gd name="connsiteX44" fmla="*/ 0 w 10911840"/>
              <a:gd name="connsiteY44" fmla="*/ 4088099 h 4608163"/>
              <a:gd name="connsiteX45" fmla="*/ 0 w 10911840"/>
              <a:gd name="connsiteY45" fmla="*/ 3475872 h 4608163"/>
              <a:gd name="connsiteX46" fmla="*/ 0 w 10911840"/>
              <a:gd name="connsiteY46" fmla="*/ 2955807 h 4608163"/>
              <a:gd name="connsiteX47" fmla="*/ 0 w 10911840"/>
              <a:gd name="connsiteY47" fmla="*/ 2205335 h 4608163"/>
              <a:gd name="connsiteX48" fmla="*/ 0 w 10911840"/>
              <a:gd name="connsiteY48" fmla="*/ 1639189 h 4608163"/>
              <a:gd name="connsiteX49" fmla="*/ 0 w 10911840"/>
              <a:gd name="connsiteY49" fmla="*/ 1026962 h 4608163"/>
              <a:gd name="connsiteX50" fmla="*/ 0 w 10911840"/>
              <a:gd name="connsiteY50" fmla="*/ 0 h 460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911840" h="4608163" extrusionOk="0">
                <a:moveTo>
                  <a:pt x="0" y="0"/>
                </a:moveTo>
                <a:cubicBezTo>
                  <a:pt x="196993" y="11596"/>
                  <a:pt x="453925" y="-10175"/>
                  <a:pt x="572872" y="0"/>
                </a:cubicBezTo>
                <a:cubicBezTo>
                  <a:pt x="691819" y="10175"/>
                  <a:pt x="827386" y="-23055"/>
                  <a:pt x="1036625" y="0"/>
                </a:cubicBezTo>
                <a:cubicBezTo>
                  <a:pt x="1245864" y="23055"/>
                  <a:pt x="1365621" y="21281"/>
                  <a:pt x="1500378" y="0"/>
                </a:cubicBezTo>
                <a:cubicBezTo>
                  <a:pt x="1635135" y="-21281"/>
                  <a:pt x="1678759" y="12214"/>
                  <a:pt x="1855013" y="0"/>
                </a:cubicBezTo>
                <a:cubicBezTo>
                  <a:pt x="2031268" y="-12214"/>
                  <a:pt x="2036235" y="3395"/>
                  <a:pt x="2209648" y="0"/>
                </a:cubicBezTo>
                <a:cubicBezTo>
                  <a:pt x="2383061" y="-3395"/>
                  <a:pt x="2446886" y="-14437"/>
                  <a:pt x="2564282" y="0"/>
                </a:cubicBezTo>
                <a:cubicBezTo>
                  <a:pt x="2681678" y="14437"/>
                  <a:pt x="3164552" y="29571"/>
                  <a:pt x="3355391" y="0"/>
                </a:cubicBezTo>
                <a:cubicBezTo>
                  <a:pt x="3546230" y="-29571"/>
                  <a:pt x="3599047" y="219"/>
                  <a:pt x="3710026" y="0"/>
                </a:cubicBezTo>
                <a:cubicBezTo>
                  <a:pt x="3821005" y="-219"/>
                  <a:pt x="4049677" y="16252"/>
                  <a:pt x="4173779" y="0"/>
                </a:cubicBezTo>
                <a:cubicBezTo>
                  <a:pt x="4297881" y="-16252"/>
                  <a:pt x="4492338" y="-13509"/>
                  <a:pt x="4637532" y="0"/>
                </a:cubicBezTo>
                <a:cubicBezTo>
                  <a:pt x="4782726" y="13509"/>
                  <a:pt x="5159075" y="-17294"/>
                  <a:pt x="5537759" y="0"/>
                </a:cubicBezTo>
                <a:cubicBezTo>
                  <a:pt x="5916443" y="17294"/>
                  <a:pt x="5813584" y="-8473"/>
                  <a:pt x="5892394" y="0"/>
                </a:cubicBezTo>
                <a:cubicBezTo>
                  <a:pt x="5971204" y="8473"/>
                  <a:pt x="6174070" y="15815"/>
                  <a:pt x="6247028" y="0"/>
                </a:cubicBezTo>
                <a:cubicBezTo>
                  <a:pt x="6319986" y="-15815"/>
                  <a:pt x="6819529" y="-1862"/>
                  <a:pt x="7147255" y="0"/>
                </a:cubicBezTo>
                <a:cubicBezTo>
                  <a:pt x="7474981" y="1862"/>
                  <a:pt x="7444607" y="-18820"/>
                  <a:pt x="7611008" y="0"/>
                </a:cubicBezTo>
                <a:cubicBezTo>
                  <a:pt x="7777409" y="18820"/>
                  <a:pt x="8039474" y="14382"/>
                  <a:pt x="8183880" y="0"/>
                </a:cubicBezTo>
                <a:cubicBezTo>
                  <a:pt x="8328286" y="-14382"/>
                  <a:pt x="8755570" y="-23725"/>
                  <a:pt x="9084107" y="0"/>
                </a:cubicBezTo>
                <a:cubicBezTo>
                  <a:pt x="9412644" y="23725"/>
                  <a:pt x="9636197" y="37342"/>
                  <a:pt x="9875215" y="0"/>
                </a:cubicBezTo>
                <a:cubicBezTo>
                  <a:pt x="10114233" y="-37342"/>
                  <a:pt x="10542087" y="50130"/>
                  <a:pt x="10911840" y="0"/>
                </a:cubicBezTo>
                <a:cubicBezTo>
                  <a:pt x="10925767" y="240598"/>
                  <a:pt x="10930432" y="263225"/>
                  <a:pt x="10911840" y="520064"/>
                </a:cubicBezTo>
                <a:cubicBezTo>
                  <a:pt x="10893248" y="776903"/>
                  <a:pt x="10910915" y="843951"/>
                  <a:pt x="10911840" y="1086210"/>
                </a:cubicBezTo>
                <a:cubicBezTo>
                  <a:pt x="10912765" y="1328469"/>
                  <a:pt x="10911277" y="1442867"/>
                  <a:pt x="10911840" y="1606274"/>
                </a:cubicBezTo>
                <a:cubicBezTo>
                  <a:pt x="10912403" y="1769681"/>
                  <a:pt x="10892645" y="2036482"/>
                  <a:pt x="10911840" y="2218501"/>
                </a:cubicBezTo>
                <a:cubicBezTo>
                  <a:pt x="10931035" y="2400520"/>
                  <a:pt x="10914741" y="2664255"/>
                  <a:pt x="10911840" y="2968974"/>
                </a:cubicBezTo>
                <a:cubicBezTo>
                  <a:pt x="10908939" y="3273693"/>
                  <a:pt x="10883677" y="3387836"/>
                  <a:pt x="10911840" y="3627283"/>
                </a:cubicBezTo>
                <a:cubicBezTo>
                  <a:pt x="10940003" y="3866730"/>
                  <a:pt x="10951675" y="4249747"/>
                  <a:pt x="10911840" y="4608163"/>
                </a:cubicBezTo>
                <a:cubicBezTo>
                  <a:pt x="10801338" y="4621879"/>
                  <a:pt x="10630631" y="4600083"/>
                  <a:pt x="10557205" y="4608163"/>
                </a:cubicBezTo>
                <a:cubicBezTo>
                  <a:pt x="10483779" y="4616243"/>
                  <a:pt x="9977681" y="4585256"/>
                  <a:pt x="9656978" y="4608163"/>
                </a:cubicBezTo>
                <a:cubicBezTo>
                  <a:pt x="9336275" y="4631070"/>
                  <a:pt x="9451439" y="4623802"/>
                  <a:pt x="9302344" y="4608163"/>
                </a:cubicBezTo>
                <a:cubicBezTo>
                  <a:pt x="9153249" y="4592524"/>
                  <a:pt x="9067939" y="4602615"/>
                  <a:pt x="8947709" y="4608163"/>
                </a:cubicBezTo>
                <a:cubicBezTo>
                  <a:pt x="8827480" y="4613711"/>
                  <a:pt x="8450020" y="4614713"/>
                  <a:pt x="8156600" y="4608163"/>
                </a:cubicBezTo>
                <a:cubicBezTo>
                  <a:pt x="7863180" y="4601613"/>
                  <a:pt x="7890294" y="4612542"/>
                  <a:pt x="7801966" y="4608163"/>
                </a:cubicBezTo>
                <a:cubicBezTo>
                  <a:pt x="7713638" y="4603784"/>
                  <a:pt x="7513446" y="4582211"/>
                  <a:pt x="7229094" y="4608163"/>
                </a:cubicBezTo>
                <a:cubicBezTo>
                  <a:pt x="6944742" y="4634115"/>
                  <a:pt x="6999347" y="4622014"/>
                  <a:pt x="6874459" y="4608163"/>
                </a:cubicBezTo>
                <a:cubicBezTo>
                  <a:pt x="6749572" y="4594312"/>
                  <a:pt x="6630945" y="4593591"/>
                  <a:pt x="6519824" y="4608163"/>
                </a:cubicBezTo>
                <a:cubicBezTo>
                  <a:pt x="6408704" y="4622735"/>
                  <a:pt x="6032963" y="4586498"/>
                  <a:pt x="5728716" y="4608163"/>
                </a:cubicBezTo>
                <a:cubicBezTo>
                  <a:pt x="5424469" y="4629828"/>
                  <a:pt x="5185723" y="4583078"/>
                  <a:pt x="4937608" y="4608163"/>
                </a:cubicBezTo>
                <a:cubicBezTo>
                  <a:pt x="4689493" y="4633248"/>
                  <a:pt x="4378821" y="4592076"/>
                  <a:pt x="4037381" y="4608163"/>
                </a:cubicBezTo>
                <a:cubicBezTo>
                  <a:pt x="3695941" y="4624250"/>
                  <a:pt x="3501859" y="4622679"/>
                  <a:pt x="3355391" y="4608163"/>
                </a:cubicBezTo>
                <a:cubicBezTo>
                  <a:pt x="3208923" y="4593648"/>
                  <a:pt x="3035470" y="4598188"/>
                  <a:pt x="2891638" y="4608163"/>
                </a:cubicBezTo>
                <a:cubicBezTo>
                  <a:pt x="2747806" y="4618138"/>
                  <a:pt x="2415127" y="4589280"/>
                  <a:pt x="2100529" y="4608163"/>
                </a:cubicBezTo>
                <a:cubicBezTo>
                  <a:pt x="1785931" y="4627046"/>
                  <a:pt x="1512645" y="4582095"/>
                  <a:pt x="1200302" y="4608163"/>
                </a:cubicBezTo>
                <a:cubicBezTo>
                  <a:pt x="887959" y="4634231"/>
                  <a:pt x="559095" y="4562597"/>
                  <a:pt x="0" y="4608163"/>
                </a:cubicBezTo>
                <a:cubicBezTo>
                  <a:pt x="22353" y="4407499"/>
                  <a:pt x="-6690" y="4314381"/>
                  <a:pt x="0" y="4088099"/>
                </a:cubicBezTo>
                <a:cubicBezTo>
                  <a:pt x="6690" y="3861817"/>
                  <a:pt x="-4630" y="3678147"/>
                  <a:pt x="0" y="3475872"/>
                </a:cubicBezTo>
                <a:cubicBezTo>
                  <a:pt x="4630" y="3273597"/>
                  <a:pt x="-11983" y="3211312"/>
                  <a:pt x="0" y="2955807"/>
                </a:cubicBezTo>
                <a:cubicBezTo>
                  <a:pt x="11983" y="2700302"/>
                  <a:pt x="-4786" y="2402577"/>
                  <a:pt x="0" y="2205335"/>
                </a:cubicBezTo>
                <a:cubicBezTo>
                  <a:pt x="4786" y="2008093"/>
                  <a:pt x="17895" y="1792177"/>
                  <a:pt x="0" y="1639189"/>
                </a:cubicBezTo>
                <a:cubicBezTo>
                  <a:pt x="-17895" y="1486201"/>
                  <a:pt x="2140" y="1326664"/>
                  <a:pt x="0" y="1026962"/>
                </a:cubicBezTo>
                <a:cubicBezTo>
                  <a:pt x="-2140" y="727260"/>
                  <a:pt x="-48125" y="436465"/>
                  <a:pt x="0" y="0"/>
                </a:cubicBezTo>
                <a:close/>
              </a:path>
            </a:pathLst>
          </a:custGeom>
          <a:noFill/>
          <a:ln>
            <a:solidFill>
              <a:srgbClr val="7030A0"/>
            </a:solidFill>
            <a:extLst>
              <a:ext uri="{C807C97D-BFC1-408E-A445-0C87EB9F89A2}">
                <ask:lineSketchStyleProps xmlns:ask="http://schemas.microsoft.com/office/drawing/2018/sketchyshapes" sd="3499211612">
                  <a:prstGeom prst="rect">
                    <a:avLst/>
                  </a:prstGeom>
                  <ask:type>
                    <ask:lineSketchFreehand/>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a:p>
        </p:txBody>
      </p:sp>
    </p:spTree>
    <p:extLst>
      <p:ext uri="{BB962C8B-B14F-4D97-AF65-F5344CB8AC3E}">
        <p14:creationId xmlns:p14="http://schemas.microsoft.com/office/powerpoint/2010/main" val="3308071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2B64E-55F8-4F98-B895-65F6A3764A60}"/>
              </a:ext>
            </a:extLst>
          </p:cNvPr>
          <p:cNvSpPr>
            <a:spLocks noGrp="1"/>
          </p:cNvSpPr>
          <p:nvPr>
            <p:ph type="title"/>
          </p:nvPr>
        </p:nvSpPr>
        <p:spPr>
          <a:xfrm>
            <a:off x="632825" y="548639"/>
            <a:ext cx="3364378" cy="5606143"/>
          </a:xfrm>
        </p:spPr>
        <p:txBody>
          <a:bodyPr>
            <a:normAutofit/>
          </a:bodyPr>
          <a:lstStyle/>
          <a:p>
            <a:r>
              <a:rPr lang="en-US" sz="4800"/>
              <a:t>Q: What kind of workplace laws have anti-retaliation provisions?</a:t>
            </a:r>
          </a:p>
        </p:txBody>
      </p:sp>
      <p:graphicFrame>
        <p:nvGraphicFramePr>
          <p:cNvPr id="12" name="Content Placeholder 2">
            <a:extLst>
              <a:ext uri="{FF2B5EF4-FFF2-40B4-BE49-F238E27FC236}">
                <a16:creationId xmlns:a16="http://schemas.microsoft.com/office/drawing/2014/main" id="{10A1A340-AA53-4044-A8AD-DBD86DF2C295}"/>
              </a:ext>
            </a:extLst>
          </p:cNvPr>
          <p:cNvGraphicFramePr>
            <a:graphicFrameLocks noGrp="1"/>
          </p:cNvGraphicFramePr>
          <p:nvPr>
            <p:ph idx="1"/>
            <p:extLst>
              <p:ext uri="{D42A27DB-BD31-4B8C-83A1-F6EECF244321}">
                <p14:modId xmlns:p14="http://schemas.microsoft.com/office/powerpoint/2010/main" val="3744281342"/>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0341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E42EE-C9CB-4AEF-AC10-802E0B06E52E}"/>
              </a:ext>
            </a:extLst>
          </p:cNvPr>
          <p:cNvSpPr>
            <a:spLocks noGrp="1"/>
          </p:cNvSpPr>
          <p:nvPr>
            <p:ph type="title"/>
          </p:nvPr>
        </p:nvSpPr>
        <p:spPr>
          <a:xfrm>
            <a:off x="1168400" y="1714500"/>
            <a:ext cx="9862820" cy="3058160"/>
          </a:xfrm>
        </p:spPr>
        <p:txBody>
          <a:bodyPr>
            <a:normAutofit/>
          </a:bodyPr>
          <a:lstStyle/>
          <a:p>
            <a:r>
              <a:rPr lang="en-US" sz="4800" dirty="0"/>
              <a:t>Retaliation: an </a:t>
            </a:r>
            <a:r>
              <a:rPr lang="en-US" sz="4800" u="sng" dirty="0"/>
              <a:t>adverse action</a:t>
            </a:r>
            <a:r>
              <a:rPr lang="en-US" sz="4800" dirty="0"/>
              <a:t> taken </a:t>
            </a:r>
            <a:r>
              <a:rPr lang="en-US" sz="4800" u="sng" dirty="0"/>
              <a:t>because</a:t>
            </a:r>
            <a:r>
              <a:rPr lang="en-US" sz="4800" dirty="0"/>
              <a:t> the employee participated in a </a:t>
            </a:r>
            <a:r>
              <a:rPr lang="en-US" sz="4800" u="sng"/>
              <a:t>protected activity</a:t>
            </a:r>
            <a:r>
              <a:rPr lang="en-US" sz="4800" dirty="0"/>
              <a:t> </a:t>
            </a:r>
          </a:p>
        </p:txBody>
      </p:sp>
    </p:spTree>
    <p:extLst>
      <p:ext uri="{BB962C8B-B14F-4D97-AF65-F5344CB8AC3E}">
        <p14:creationId xmlns:p14="http://schemas.microsoft.com/office/powerpoint/2010/main" val="1766360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A5BBAB08-0330-402F-BBFD-167CCBE6E9FC}"/>
              </a:ext>
            </a:extLst>
          </p:cNvPr>
          <p:cNvSpPr>
            <a:spLocks noGrp="1"/>
          </p:cNvSpPr>
          <p:nvPr>
            <p:ph type="title"/>
          </p:nvPr>
        </p:nvSpPr>
        <p:spPr>
          <a:xfrm>
            <a:off x="441009" y="873457"/>
            <a:ext cx="3273042" cy="5222543"/>
          </a:xfrm>
        </p:spPr>
        <p:txBody>
          <a:bodyPr>
            <a:normAutofit/>
          </a:bodyPr>
          <a:lstStyle/>
          <a:p>
            <a:pPr algn="ctr"/>
            <a:r>
              <a:rPr lang="en-US" sz="4000" dirty="0">
                <a:solidFill>
                  <a:srgbClr val="FFFFFF"/>
                </a:solidFill>
              </a:rPr>
              <a:t>What's an Adverse Action?</a:t>
            </a:r>
            <a:endParaRPr lang="en-US"/>
          </a:p>
        </p:txBody>
      </p:sp>
      <p:sp>
        <p:nvSpPr>
          <p:cNvPr id="3" name="Content Placeholder 2">
            <a:extLst>
              <a:ext uri="{FF2B5EF4-FFF2-40B4-BE49-F238E27FC236}">
                <a16:creationId xmlns:a16="http://schemas.microsoft.com/office/drawing/2014/main" id="{3387014B-CCB0-427E-AC8C-A8D4FF281D4E}"/>
              </a:ext>
            </a:extLst>
          </p:cNvPr>
          <p:cNvSpPr>
            <a:spLocks noGrp="1"/>
          </p:cNvSpPr>
          <p:nvPr>
            <p:ph idx="1"/>
          </p:nvPr>
        </p:nvSpPr>
        <p:spPr>
          <a:xfrm>
            <a:off x="4398181" y="263857"/>
            <a:ext cx="7506690" cy="6340143"/>
          </a:xfrm>
        </p:spPr>
        <p:txBody>
          <a:bodyPr vert="horz" lIns="91440" tIns="45720" rIns="91440" bIns="45720" rtlCol="0" anchor="ctr">
            <a:normAutofit/>
          </a:bodyPr>
          <a:lstStyle/>
          <a:p>
            <a:pPr marL="45720" indent="0">
              <a:buNone/>
            </a:pPr>
            <a:r>
              <a:rPr lang="en-US" b="1" dirty="0">
                <a:solidFill>
                  <a:schemeClr val="tx1"/>
                </a:solidFill>
                <a:ea typeface="+mn-lt"/>
                <a:cs typeface="+mn-lt"/>
              </a:rPr>
              <a:t>An employment action is adverse if observing it or experiencing it would discourage a reasonable employee from exercising their rights in the workplace.</a:t>
            </a:r>
          </a:p>
          <a:p>
            <a:r>
              <a:rPr lang="en-US" sz="1800" dirty="0">
                <a:solidFill>
                  <a:schemeClr val="tx1"/>
                </a:solidFill>
                <a:ea typeface="+mn-lt"/>
                <a:cs typeface="+mn-lt"/>
              </a:rPr>
              <a:t>reprimanding an employee or giving a performance evaluation that is lower than it should be;</a:t>
            </a:r>
            <a:endParaRPr lang="en-US" sz="1800">
              <a:solidFill>
                <a:schemeClr val="tx1"/>
              </a:solidFill>
            </a:endParaRPr>
          </a:p>
          <a:p>
            <a:r>
              <a:rPr lang="en-US" sz="1800" dirty="0">
                <a:solidFill>
                  <a:schemeClr val="tx1"/>
                </a:solidFill>
                <a:ea typeface="+mn-lt"/>
                <a:cs typeface="+mn-lt"/>
              </a:rPr>
              <a:t>transferring the employee to a less desirable position against their will;</a:t>
            </a:r>
            <a:endParaRPr lang="en-US" sz="1800" dirty="0">
              <a:solidFill>
                <a:schemeClr val="tx1"/>
              </a:solidFill>
            </a:endParaRPr>
          </a:p>
          <a:p>
            <a:r>
              <a:rPr lang="en-US" sz="1800" dirty="0">
                <a:solidFill>
                  <a:schemeClr val="tx1"/>
                </a:solidFill>
                <a:ea typeface="+mn-lt"/>
                <a:cs typeface="+mn-lt"/>
              </a:rPr>
              <a:t>engaging in verbal or physical abuse or harassment or stalking;</a:t>
            </a:r>
            <a:endParaRPr lang="en-US" sz="1800">
              <a:solidFill>
                <a:schemeClr val="tx1"/>
              </a:solidFill>
            </a:endParaRPr>
          </a:p>
          <a:p>
            <a:r>
              <a:rPr lang="en-US" sz="1800" dirty="0">
                <a:solidFill>
                  <a:schemeClr val="tx1"/>
                </a:solidFill>
                <a:ea typeface="+mn-lt"/>
                <a:cs typeface="+mn-lt"/>
              </a:rPr>
              <a:t>threatening to make, or actually making, reports to authorities (such as reporting immigration status);</a:t>
            </a:r>
            <a:endParaRPr lang="en-US" sz="1800" dirty="0">
              <a:solidFill>
                <a:schemeClr val="tx1"/>
              </a:solidFill>
            </a:endParaRPr>
          </a:p>
          <a:p>
            <a:r>
              <a:rPr lang="en-US" sz="1800" dirty="0">
                <a:solidFill>
                  <a:schemeClr val="tx1"/>
                </a:solidFill>
                <a:ea typeface="+mn-lt"/>
                <a:cs typeface="+mn-lt"/>
              </a:rPr>
              <a:t>increasing scrutiny of an employee's work or singling the employee out for scrutiny;</a:t>
            </a:r>
            <a:endParaRPr lang="en-US" sz="1800">
              <a:solidFill>
                <a:schemeClr val="tx1"/>
              </a:solidFill>
            </a:endParaRPr>
          </a:p>
          <a:p>
            <a:r>
              <a:rPr lang="en-US" sz="1800" dirty="0">
                <a:solidFill>
                  <a:schemeClr val="tx1"/>
                </a:solidFill>
                <a:ea typeface="+mn-lt"/>
                <a:cs typeface="+mn-lt"/>
              </a:rPr>
              <a:t>treating a person family member negatively (for example, cancelling a contract with the person's spouse)  </a:t>
            </a:r>
            <a:r>
              <a:rPr lang="en-US" sz="1800" dirty="0">
                <a:solidFill>
                  <a:schemeClr val="tx1"/>
                </a:solidFill>
                <a:latin typeface="Garamond"/>
                <a:ea typeface="+mn-lt"/>
                <a:cs typeface="+mn-lt"/>
              </a:rPr>
              <a:t>legal vocab: an "association claim"</a:t>
            </a:r>
            <a:r>
              <a:rPr lang="en-US" sz="1800" dirty="0">
                <a:solidFill>
                  <a:schemeClr val="tx1"/>
                </a:solidFill>
                <a:ea typeface="+mn-lt"/>
                <a:cs typeface="+mn-lt"/>
              </a:rPr>
              <a:t>; </a:t>
            </a:r>
            <a:endParaRPr lang="en-US" sz="1800">
              <a:solidFill>
                <a:schemeClr val="tx1"/>
              </a:solidFill>
            </a:endParaRPr>
          </a:p>
          <a:p>
            <a:r>
              <a:rPr lang="en-US" sz="1800" dirty="0">
                <a:solidFill>
                  <a:schemeClr val="tx1"/>
                </a:solidFill>
                <a:ea typeface="+mn-lt"/>
                <a:cs typeface="+mn-lt"/>
              </a:rPr>
              <a:t>making the person's work more difficult  - for example, by purposefully changing their work schedule to conflict with family responsibilities or moving them to an office that isolated from others they work with.</a:t>
            </a:r>
            <a:endParaRPr lang="en-US" sz="1800" dirty="0">
              <a:solidFill>
                <a:schemeClr val="tx1"/>
              </a:solidFill>
            </a:endParaRPr>
          </a:p>
          <a:p>
            <a:endParaRPr lang="en-US" sz="1700">
              <a:solidFill>
                <a:schemeClr val="tx1"/>
              </a:solidFill>
            </a:endParaRPr>
          </a:p>
        </p:txBody>
      </p:sp>
    </p:spTree>
    <p:extLst>
      <p:ext uri="{BB962C8B-B14F-4D97-AF65-F5344CB8AC3E}">
        <p14:creationId xmlns:p14="http://schemas.microsoft.com/office/powerpoint/2010/main" val="2611728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281359B0-F784-454E-885C-7B90E9805BF8}"/>
              </a:ext>
            </a:extLst>
          </p:cNvPr>
          <p:cNvSpPr>
            <a:spLocks noGrp="1"/>
          </p:cNvSpPr>
          <p:nvPr>
            <p:ph type="title"/>
          </p:nvPr>
        </p:nvSpPr>
        <p:spPr>
          <a:xfrm>
            <a:off x="441009" y="1117297"/>
            <a:ext cx="3273042" cy="5222543"/>
          </a:xfrm>
        </p:spPr>
        <p:txBody>
          <a:bodyPr>
            <a:normAutofit/>
          </a:bodyPr>
          <a:lstStyle/>
          <a:p>
            <a:pPr algn="ctr"/>
            <a:r>
              <a:rPr lang="en-US" sz="4000" dirty="0">
                <a:solidFill>
                  <a:srgbClr val="FFFFFF"/>
                </a:solidFill>
              </a:rPr>
              <a:t>What are Protected </a:t>
            </a:r>
            <a:r>
              <a:rPr lang="en-US" sz="4000">
                <a:solidFill>
                  <a:srgbClr val="FFFFFF"/>
                </a:solidFill>
              </a:rPr>
              <a:t>Activities?</a:t>
            </a:r>
            <a:br>
              <a:rPr lang="en-US" sz="4000" dirty="0">
                <a:solidFill>
                  <a:srgbClr val="FFFFFF"/>
                </a:solidFill>
              </a:rPr>
            </a:br>
            <a:r>
              <a:rPr lang="en-US" sz="1200" dirty="0">
                <a:solidFill>
                  <a:schemeClr val="tx1"/>
                </a:solidFill>
                <a:ea typeface="+mj-lt"/>
                <a:cs typeface="+mj-lt"/>
              </a:rPr>
              <a:t> </a:t>
            </a:r>
            <a:br>
              <a:rPr lang="en-US" sz="1200" dirty="0">
                <a:solidFill>
                  <a:schemeClr val="tx1"/>
                </a:solidFill>
                <a:ea typeface="+mj-lt"/>
                <a:cs typeface="+mj-lt"/>
              </a:rPr>
            </a:br>
            <a:endParaRPr lang="en-US" sz="1400" b="1">
              <a:solidFill>
                <a:schemeClr val="tx1"/>
              </a:solidFill>
            </a:endParaRPr>
          </a:p>
        </p:txBody>
      </p:sp>
      <p:sp>
        <p:nvSpPr>
          <p:cNvPr id="3" name="Content Placeholder 2">
            <a:extLst>
              <a:ext uri="{FF2B5EF4-FFF2-40B4-BE49-F238E27FC236}">
                <a16:creationId xmlns:a16="http://schemas.microsoft.com/office/drawing/2014/main" id="{E0E2BBBA-B6D9-4B23-9BB8-73821D1D5778}"/>
              </a:ext>
            </a:extLst>
          </p:cNvPr>
          <p:cNvSpPr>
            <a:spLocks noGrp="1"/>
          </p:cNvSpPr>
          <p:nvPr>
            <p:ph idx="1"/>
          </p:nvPr>
        </p:nvSpPr>
        <p:spPr>
          <a:xfrm>
            <a:off x="4283881" y="47957"/>
            <a:ext cx="7913090" cy="6810043"/>
          </a:xfrm>
        </p:spPr>
        <p:txBody>
          <a:bodyPr vert="horz" lIns="91440" tIns="45720" rIns="91440" bIns="45720" rtlCol="0" anchor="ctr">
            <a:normAutofit/>
          </a:bodyPr>
          <a:lstStyle/>
          <a:p>
            <a:pPr marL="45720" indent="0">
              <a:buNone/>
            </a:pPr>
            <a:r>
              <a:rPr lang="en-US" sz="2000" b="1" dirty="0">
                <a:solidFill>
                  <a:schemeClr val="tx1"/>
                </a:solidFill>
                <a:ea typeface="+mn-lt"/>
                <a:cs typeface="+mn-lt"/>
              </a:rPr>
              <a:t>When the employee does any of the following on a reasonable belief that they are reporting a violation of the law, even if he or she did not use legal terminology </a:t>
            </a:r>
            <a:endParaRPr lang="en-US" dirty="0">
              <a:solidFill>
                <a:schemeClr val="tx1"/>
              </a:solidFill>
            </a:endParaRPr>
          </a:p>
          <a:p>
            <a:pPr marL="45720" indent="0">
              <a:buNone/>
            </a:pPr>
            <a:r>
              <a:rPr lang="en-US" sz="2000" b="1" dirty="0">
                <a:solidFill>
                  <a:schemeClr val="tx1"/>
                </a:solidFill>
                <a:ea typeface="+mn-lt"/>
                <a:cs typeface="+mn-lt"/>
              </a:rPr>
              <a:t>1) Making a Complaint</a:t>
            </a:r>
            <a:endParaRPr lang="en-US" dirty="0">
              <a:solidFill>
                <a:schemeClr val="tx1"/>
              </a:solidFill>
            </a:endParaRPr>
          </a:p>
          <a:p>
            <a:r>
              <a:rPr lang="en-US" sz="1400" dirty="0">
                <a:solidFill>
                  <a:schemeClr val="tx1"/>
                </a:solidFill>
                <a:ea typeface="+mn-lt"/>
                <a:cs typeface="+mn-lt"/>
              </a:rPr>
              <a:t>Filing a formal, informal, internal or external complaint, or filing a lawsuit, that alleges discrimination or the violation of other workplace laws.</a:t>
            </a:r>
            <a:endParaRPr lang="en-US" dirty="0">
              <a:solidFill>
                <a:schemeClr val="tx1"/>
              </a:solidFill>
            </a:endParaRPr>
          </a:p>
          <a:p>
            <a:pPr marL="45720" indent="0">
              <a:buNone/>
            </a:pPr>
            <a:r>
              <a:rPr lang="en-US" sz="2000" b="1" dirty="0">
                <a:solidFill>
                  <a:schemeClr val="tx1"/>
                </a:solidFill>
                <a:ea typeface="+mn-lt"/>
                <a:cs typeface="+mn-lt"/>
              </a:rPr>
              <a:t>2) Participation</a:t>
            </a:r>
          </a:p>
          <a:p>
            <a:pPr>
              <a:lnSpc>
                <a:spcPct val="100000"/>
              </a:lnSpc>
              <a:spcBef>
                <a:spcPts val="600"/>
              </a:spcBef>
            </a:pPr>
            <a:r>
              <a:rPr lang="en-US" sz="1400" dirty="0">
                <a:solidFill>
                  <a:schemeClr val="tx1"/>
                </a:solidFill>
                <a:ea typeface="+mn-lt"/>
                <a:cs typeface="+mn-lt"/>
              </a:rPr>
              <a:t>Being a witness or providing documents or other physical evidence in a complaint, investigation, or lawsuit alleging violation of workplace laws.</a:t>
            </a:r>
            <a:endParaRPr lang="en-US" sz="1400" dirty="0">
              <a:solidFill>
                <a:schemeClr val="tx1"/>
              </a:solidFill>
            </a:endParaRPr>
          </a:p>
          <a:p>
            <a:pPr>
              <a:lnSpc>
                <a:spcPct val="100000"/>
              </a:lnSpc>
              <a:spcBef>
                <a:spcPts val="600"/>
              </a:spcBef>
            </a:pPr>
            <a:r>
              <a:rPr lang="en-US" sz="1400" dirty="0">
                <a:solidFill>
                  <a:schemeClr val="tx1"/>
                </a:solidFill>
                <a:ea typeface="+mn-lt"/>
                <a:cs typeface="+mn-lt"/>
              </a:rPr>
              <a:t>Telling a supervisor or manager about a violation of workplace laws.</a:t>
            </a:r>
            <a:endParaRPr lang="en-US" sz="1400" dirty="0">
              <a:solidFill>
                <a:schemeClr val="tx1"/>
              </a:solidFill>
            </a:endParaRPr>
          </a:p>
          <a:p>
            <a:pPr marL="45720" indent="0">
              <a:buNone/>
            </a:pPr>
            <a:r>
              <a:rPr lang="en-US" sz="2000" b="1" dirty="0">
                <a:solidFill>
                  <a:schemeClr val="tx1"/>
                </a:solidFill>
                <a:ea typeface="+mn-lt"/>
                <a:cs typeface="+mn-lt"/>
              </a:rPr>
              <a:t>3) Opposition</a:t>
            </a:r>
          </a:p>
          <a:p>
            <a:pPr>
              <a:lnSpc>
                <a:spcPct val="100000"/>
              </a:lnSpc>
              <a:spcBef>
                <a:spcPts val="600"/>
              </a:spcBef>
            </a:pPr>
            <a:r>
              <a:rPr lang="en-US" sz="1400" dirty="0">
                <a:solidFill>
                  <a:schemeClr val="tx1"/>
                </a:solidFill>
                <a:ea typeface="+mn-lt"/>
                <a:cs typeface="+mn-lt"/>
              </a:rPr>
              <a:t>Refusing to follow orders that would result in discrimination.</a:t>
            </a:r>
            <a:endParaRPr lang="en-US" sz="1400" dirty="0">
              <a:solidFill>
                <a:schemeClr val="tx1"/>
              </a:solidFill>
            </a:endParaRPr>
          </a:p>
          <a:p>
            <a:pPr>
              <a:lnSpc>
                <a:spcPct val="100000"/>
              </a:lnSpc>
              <a:spcBef>
                <a:spcPts val="600"/>
              </a:spcBef>
            </a:pPr>
            <a:r>
              <a:rPr lang="en-US" sz="1400" dirty="0">
                <a:solidFill>
                  <a:schemeClr val="tx1"/>
                </a:solidFill>
                <a:ea typeface="+mn-lt"/>
                <a:cs typeface="+mn-lt"/>
              </a:rPr>
              <a:t>Resisting sexual advances or intervening to protect others from harassment.</a:t>
            </a:r>
            <a:endParaRPr lang="en-US" sz="1400" dirty="0">
              <a:solidFill>
                <a:schemeClr val="tx1"/>
              </a:solidFill>
            </a:endParaRPr>
          </a:p>
          <a:p>
            <a:pPr>
              <a:lnSpc>
                <a:spcPct val="100000"/>
              </a:lnSpc>
              <a:spcBef>
                <a:spcPts val="600"/>
              </a:spcBef>
            </a:pPr>
            <a:r>
              <a:rPr lang="en-US" sz="1400" dirty="0">
                <a:solidFill>
                  <a:schemeClr val="tx1"/>
                </a:solidFill>
                <a:ea typeface="+mn-lt"/>
                <a:cs typeface="+mn-lt"/>
              </a:rPr>
              <a:t>Speaking up in the moment when you witness discrimination.</a:t>
            </a:r>
          </a:p>
          <a:p>
            <a:r>
              <a:rPr lang="en-US" sz="2000" b="1" dirty="0">
                <a:solidFill>
                  <a:schemeClr val="tx1"/>
                </a:solidFill>
                <a:ea typeface="+mn-lt"/>
                <a:cs typeface="+mn-lt"/>
              </a:rPr>
              <a:t>4) Exercising Your Rights</a:t>
            </a:r>
            <a:endParaRPr lang="en-US" dirty="0">
              <a:solidFill>
                <a:schemeClr val="tx1"/>
              </a:solidFill>
            </a:endParaRPr>
          </a:p>
          <a:p>
            <a:pPr>
              <a:lnSpc>
                <a:spcPct val="100000"/>
              </a:lnSpc>
              <a:spcBef>
                <a:spcPts val="600"/>
              </a:spcBef>
            </a:pPr>
            <a:r>
              <a:rPr lang="en-US" sz="1400" dirty="0">
                <a:solidFill>
                  <a:schemeClr val="tx1"/>
                </a:solidFill>
                <a:ea typeface="+mn-lt"/>
                <a:cs typeface="+mn-lt"/>
              </a:rPr>
              <a:t>Requesting accommodation of a disability or of a religious practice.</a:t>
            </a:r>
          </a:p>
          <a:p>
            <a:pPr>
              <a:lnSpc>
                <a:spcPct val="100000"/>
              </a:lnSpc>
              <a:spcBef>
                <a:spcPts val="600"/>
              </a:spcBef>
            </a:pPr>
            <a:r>
              <a:rPr lang="en-US" sz="1400" dirty="0">
                <a:solidFill>
                  <a:schemeClr val="tx1"/>
                </a:solidFill>
                <a:ea typeface="+mn-lt"/>
                <a:cs typeface="+mn-lt"/>
              </a:rPr>
              <a:t>Requesting a lactation space.</a:t>
            </a:r>
          </a:p>
          <a:p>
            <a:pPr>
              <a:lnSpc>
                <a:spcPct val="100000"/>
              </a:lnSpc>
              <a:spcBef>
                <a:spcPts val="600"/>
              </a:spcBef>
            </a:pPr>
            <a:r>
              <a:rPr lang="en-US" sz="1400" dirty="0">
                <a:solidFill>
                  <a:schemeClr val="tx1"/>
                </a:solidFill>
                <a:ea typeface="+mn-lt"/>
                <a:cs typeface="+mn-lt"/>
              </a:rPr>
              <a:t>Asking managers or co-workers about salary information to uncover potentially discriminatory wages.</a:t>
            </a:r>
          </a:p>
        </p:txBody>
      </p:sp>
    </p:spTree>
    <p:extLst>
      <p:ext uri="{BB962C8B-B14F-4D97-AF65-F5344CB8AC3E}">
        <p14:creationId xmlns:p14="http://schemas.microsoft.com/office/powerpoint/2010/main" val="4274238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281359B0-F784-454E-885C-7B90E9805BF8}"/>
              </a:ext>
            </a:extLst>
          </p:cNvPr>
          <p:cNvSpPr>
            <a:spLocks noGrp="1"/>
          </p:cNvSpPr>
          <p:nvPr>
            <p:ph type="title"/>
          </p:nvPr>
        </p:nvSpPr>
        <p:spPr>
          <a:xfrm>
            <a:off x="441009" y="1117297"/>
            <a:ext cx="3273042" cy="5222543"/>
          </a:xfrm>
        </p:spPr>
        <p:txBody>
          <a:bodyPr>
            <a:normAutofit/>
          </a:bodyPr>
          <a:lstStyle/>
          <a:p>
            <a:pPr algn="ctr"/>
            <a:r>
              <a:rPr lang="en-US" sz="4000">
                <a:solidFill>
                  <a:srgbClr val="FFFFFF"/>
                </a:solidFill>
              </a:rPr>
              <a:t>Because of?</a:t>
            </a:r>
            <a:br>
              <a:rPr lang="en-US" sz="4000" dirty="0"/>
            </a:br>
            <a:r>
              <a:rPr lang="en-US" sz="1200" dirty="0">
                <a:solidFill>
                  <a:schemeClr val="tx1"/>
                </a:solidFill>
              </a:rPr>
              <a:t> </a:t>
            </a:r>
            <a:br>
              <a:rPr lang="en-US" sz="1200" dirty="0">
                <a:ea typeface="+mj-lt"/>
                <a:cs typeface="+mj-lt"/>
              </a:rPr>
            </a:br>
            <a:endParaRPr lang="en-US" sz="1200" dirty="0">
              <a:solidFill>
                <a:schemeClr val="tx1"/>
              </a:solidFill>
            </a:endParaRPr>
          </a:p>
        </p:txBody>
      </p:sp>
      <p:sp>
        <p:nvSpPr>
          <p:cNvPr id="3" name="Content Placeholder 2">
            <a:extLst>
              <a:ext uri="{FF2B5EF4-FFF2-40B4-BE49-F238E27FC236}">
                <a16:creationId xmlns:a16="http://schemas.microsoft.com/office/drawing/2014/main" id="{E0E2BBBA-B6D9-4B23-9BB8-73821D1D5778}"/>
              </a:ext>
            </a:extLst>
          </p:cNvPr>
          <p:cNvSpPr>
            <a:spLocks noGrp="1"/>
          </p:cNvSpPr>
          <p:nvPr>
            <p:ph idx="1"/>
          </p:nvPr>
        </p:nvSpPr>
        <p:spPr>
          <a:xfrm>
            <a:off x="4283881" y="47957"/>
            <a:ext cx="7913090" cy="6810043"/>
          </a:xfrm>
        </p:spPr>
        <p:txBody>
          <a:bodyPr vert="horz" lIns="91440" tIns="45720" rIns="91440" bIns="45720" rtlCol="0" anchor="ctr">
            <a:normAutofit/>
          </a:bodyPr>
          <a:lstStyle/>
          <a:p>
            <a:pPr marL="45720" indent="0">
              <a:buNone/>
            </a:pPr>
            <a:r>
              <a:rPr lang="en-US" sz="2800" b="1">
                <a:solidFill>
                  <a:schemeClr val="tx1"/>
                </a:solidFill>
                <a:ea typeface="+mn-lt"/>
                <a:cs typeface="+mn-lt"/>
              </a:rPr>
              <a:t>Not every adverse action is retaliatiory</a:t>
            </a:r>
            <a:endParaRPr lang="en-US" sz="2800" dirty="0">
              <a:solidFill>
                <a:schemeClr val="tx1"/>
              </a:solidFill>
              <a:ea typeface="+mn-lt"/>
              <a:cs typeface="+mn-lt"/>
            </a:endParaRPr>
          </a:p>
          <a:p>
            <a:pPr marL="45720" indent="0">
              <a:buNone/>
            </a:pPr>
            <a:r>
              <a:rPr lang="en-US" sz="2800" b="1">
                <a:solidFill>
                  <a:schemeClr val="tx1"/>
                </a:solidFill>
                <a:ea typeface="+mn-lt"/>
                <a:cs typeface="+mn-lt"/>
              </a:rPr>
              <a:t>Retaliation occurs when the adverse action was </a:t>
            </a:r>
            <a:r>
              <a:rPr lang="en-US" sz="2800" b="1" dirty="0">
                <a:solidFill>
                  <a:schemeClr val="tx1"/>
                </a:solidFill>
                <a:ea typeface="+mn-lt"/>
                <a:cs typeface="+mn-lt"/>
              </a:rPr>
              <a:t>motivated by the protected activity</a:t>
            </a:r>
            <a:endParaRPr lang="en-US" sz="2800">
              <a:solidFill>
                <a:schemeClr val="tx1"/>
              </a:solidFill>
              <a:ea typeface="+mn-lt"/>
              <a:cs typeface="+mn-lt"/>
            </a:endParaRPr>
          </a:p>
          <a:p>
            <a:pPr marL="45720" indent="0">
              <a:buNone/>
            </a:pPr>
            <a:r>
              <a:rPr lang="en-US" sz="2000" b="1" dirty="0">
                <a:solidFill>
                  <a:schemeClr val="tx1"/>
                </a:solidFill>
              </a:rPr>
              <a:t>Wait – how do we know?</a:t>
            </a:r>
          </a:p>
          <a:p>
            <a:pPr marL="45720" indent="0">
              <a:buNone/>
            </a:pPr>
            <a:r>
              <a:rPr lang="en-US" sz="2000" dirty="0">
                <a:solidFill>
                  <a:schemeClr val="tx1"/>
                </a:solidFill>
              </a:rPr>
              <a:t>1) Time nexus – the adverse action followed the protected activity closely in time. </a:t>
            </a:r>
          </a:p>
          <a:p>
            <a:pPr marL="45720" indent="0">
              <a:buNone/>
            </a:pPr>
            <a:r>
              <a:rPr lang="en-US" sz="2000" dirty="0">
                <a:solidFill>
                  <a:schemeClr val="tx1"/>
                </a:solidFill>
              </a:rPr>
              <a:t>(note: employment actions that precede the protected activity definitionally aren't motivated by the protected activity).</a:t>
            </a:r>
            <a:endParaRPr lang="en-US" dirty="0">
              <a:solidFill>
                <a:schemeClr val="tx1"/>
              </a:solidFill>
            </a:endParaRPr>
          </a:p>
          <a:p>
            <a:pPr marL="45720" indent="0">
              <a:buNone/>
            </a:pPr>
            <a:r>
              <a:rPr lang="en-US" sz="2000" dirty="0">
                <a:solidFill>
                  <a:schemeClr val="tx1"/>
                </a:solidFill>
              </a:rPr>
              <a:t>2) Stuff people said – you'd be surprised.</a:t>
            </a:r>
          </a:p>
          <a:p>
            <a:pPr marL="45720" indent="0">
              <a:buNone/>
            </a:pPr>
            <a:r>
              <a:rPr lang="en-US" sz="2000">
                <a:solidFill>
                  <a:schemeClr val="tx1"/>
                </a:solidFill>
              </a:rPr>
              <a:t>3) Evidence of a change in perception of the complainant – for example, an employee </a:t>
            </a:r>
            <a:r>
              <a:rPr lang="en-US" sz="2000" dirty="0">
                <a:solidFill>
                  <a:schemeClr val="tx1"/>
                </a:solidFill>
              </a:rPr>
              <a:t>is rated extremely highly for three years, then much lower in the year after the complaint.</a:t>
            </a:r>
          </a:p>
        </p:txBody>
      </p:sp>
    </p:spTree>
    <p:extLst>
      <p:ext uri="{BB962C8B-B14F-4D97-AF65-F5344CB8AC3E}">
        <p14:creationId xmlns:p14="http://schemas.microsoft.com/office/powerpoint/2010/main" val="2280914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2176B836-17A2-4C8A-A766-5429C725E2A8}"/>
              </a:ext>
            </a:extLst>
          </p:cNvPr>
          <p:cNvSpPr>
            <a:spLocks noGrp="1"/>
          </p:cNvSpPr>
          <p:nvPr>
            <p:ph type="title"/>
          </p:nvPr>
        </p:nvSpPr>
        <p:spPr>
          <a:xfrm>
            <a:off x="441009" y="873457"/>
            <a:ext cx="3273042" cy="5222543"/>
          </a:xfrm>
        </p:spPr>
        <p:txBody>
          <a:bodyPr>
            <a:normAutofit/>
          </a:bodyPr>
          <a:lstStyle/>
          <a:p>
            <a:pPr algn="ctr"/>
            <a:r>
              <a:rPr lang="en-US" sz="4000" dirty="0">
                <a:solidFill>
                  <a:srgbClr val="FFFFFF"/>
                </a:solidFill>
              </a:rPr>
              <a:t>Retaliation Myths</a:t>
            </a:r>
            <a:endParaRPr lang="en-US"/>
          </a:p>
        </p:txBody>
      </p:sp>
      <p:sp>
        <p:nvSpPr>
          <p:cNvPr id="3" name="Content Placeholder 2">
            <a:extLst>
              <a:ext uri="{FF2B5EF4-FFF2-40B4-BE49-F238E27FC236}">
                <a16:creationId xmlns:a16="http://schemas.microsoft.com/office/drawing/2014/main" id="{5225BC3F-18C8-4DC1-A120-73AEBFAD334D}"/>
              </a:ext>
            </a:extLst>
          </p:cNvPr>
          <p:cNvSpPr>
            <a:spLocks noGrp="1"/>
          </p:cNvSpPr>
          <p:nvPr>
            <p:ph idx="1"/>
          </p:nvPr>
        </p:nvSpPr>
        <p:spPr>
          <a:xfrm>
            <a:off x="4527721" y="1157937"/>
            <a:ext cx="2678150" cy="4440223"/>
          </a:xfrm>
        </p:spPr>
        <p:txBody>
          <a:bodyPr vert="horz" lIns="91440" tIns="45720" rIns="91440" bIns="45720" rtlCol="0" anchor="ctr">
            <a:normAutofit lnSpcReduction="10000"/>
          </a:bodyPr>
          <a:lstStyle/>
          <a:p>
            <a:pPr marL="45720" indent="0">
              <a:buNone/>
            </a:pPr>
            <a:r>
              <a:rPr lang="en-US" sz="2400" dirty="0">
                <a:solidFill>
                  <a:schemeClr val="tx1"/>
                </a:solidFill>
              </a:rPr>
              <a:t>MYTH</a:t>
            </a:r>
          </a:p>
          <a:p>
            <a:pPr>
              <a:buFont typeface="Wingdings" pitchFamily="34" charset="0"/>
              <a:buChar char="q"/>
            </a:pPr>
            <a:r>
              <a:rPr lang="en-US" sz="1900" dirty="0">
                <a:solidFill>
                  <a:schemeClr val="tx1"/>
                </a:solidFill>
              </a:rPr>
              <a:t> Retaliation isn't common</a:t>
            </a:r>
          </a:p>
          <a:p>
            <a:pPr>
              <a:buFont typeface="Wingdings" pitchFamily="34" charset="0"/>
              <a:buChar char="q"/>
            </a:pPr>
            <a:r>
              <a:rPr lang="en-US" sz="1900" dirty="0">
                <a:solidFill>
                  <a:schemeClr val="tx1"/>
                </a:solidFill>
              </a:rPr>
              <a:t> Only a supervisor can retaliate</a:t>
            </a:r>
          </a:p>
          <a:p>
            <a:pPr>
              <a:buFont typeface="Wingdings" pitchFamily="34" charset="0"/>
              <a:buChar char="q"/>
            </a:pPr>
            <a:r>
              <a:rPr lang="en-US" sz="1900" dirty="0">
                <a:solidFill>
                  <a:schemeClr val="tx1"/>
                </a:solidFill>
              </a:rPr>
              <a:t> If the complaint was dismissed, you aren't </a:t>
            </a:r>
            <a:r>
              <a:rPr lang="en-US" sz="1900">
                <a:solidFill>
                  <a:schemeClr val="tx1"/>
                </a:solidFill>
              </a:rPr>
              <a:t>retaliating by complaining or confronting someone about it</a:t>
            </a:r>
          </a:p>
          <a:p>
            <a:pPr>
              <a:buFont typeface="Wingdings" pitchFamily="34" charset="0"/>
              <a:buChar char="q"/>
            </a:pPr>
            <a:r>
              <a:rPr lang="en-US" sz="1900" dirty="0">
                <a:solidFill>
                  <a:schemeClr val="tx1"/>
                </a:solidFill>
              </a:rPr>
              <a:t> Just speaking calmly to coworker can't be retaliation</a:t>
            </a:r>
          </a:p>
          <a:p>
            <a:endParaRPr lang="en-US" sz="2000" dirty="0">
              <a:solidFill>
                <a:schemeClr val="tx1"/>
              </a:solidFill>
            </a:endParaRPr>
          </a:p>
          <a:p>
            <a:endParaRPr lang="en-US" sz="2000">
              <a:solidFill>
                <a:schemeClr val="tx1"/>
              </a:solidFill>
            </a:endParaRPr>
          </a:p>
        </p:txBody>
      </p:sp>
      <p:sp>
        <p:nvSpPr>
          <p:cNvPr id="4" name="Content Placeholder 2">
            <a:extLst>
              <a:ext uri="{FF2B5EF4-FFF2-40B4-BE49-F238E27FC236}">
                <a16:creationId xmlns:a16="http://schemas.microsoft.com/office/drawing/2014/main" id="{61A574BF-0CC0-4688-BD78-EAB085F1BD75}"/>
              </a:ext>
            </a:extLst>
          </p:cNvPr>
          <p:cNvSpPr txBox="1">
            <a:spLocks/>
          </p:cNvSpPr>
          <p:nvPr/>
        </p:nvSpPr>
        <p:spPr>
          <a:xfrm>
            <a:off x="8601881" y="1259537"/>
            <a:ext cx="2850870" cy="4237023"/>
          </a:xfrm>
          <a:prstGeom prst="rect">
            <a:avLst/>
          </a:prstGeom>
        </p:spPr>
        <p:txBody>
          <a:bodyPr vert="horz" lIns="91440" tIns="45720" rIns="91440" bIns="45720" rtlCol="0" anchor="ctr">
            <a:normAutofit fontScale="92500" lnSpcReduction="10000"/>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None/>
            </a:pPr>
            <a:r>
              <a:rPr lang="en-US" sz="2400" dirty="0">
                <a:solidFill>
                  <a:schemeClr val="tx1"/>
                </a:solidFill>
              </a:rPr>
              <a:t>REALITY</a:t>
            </a:r>
          </a:p>
          <a:p>
            <a:pPr>
              <a:buFont typeface="Wingdings" pitchFamily="34" charset="0"/>
              <a:buChar char="q"/>
            </a:pPr>
            <a:r>
              <a:rPr lang="en-US" sz="2000" dirty="0">
                <a:solidFill>
                  <a:schemeClr val="tx1"/>
                </a:solidFill>
              </a:rPr>
              <a:t> Retaliation is the most common kind of discrimination case</a:t>
            </a:r>
          </a:p>
          <a:p>
            <a:pPr>
              <a:buFont typeface="Wingdings" pitchFamily="34" charset="0"/>
              <a:buChar char="q"/>
            </a:pPr>
            <a:r>
              <a:rPr lang="en-US" sz="2000" dirty="0">
                <a:solidFill>
                  <a:schemeClr val="tx1"/>
                </a:solidFill>
              </a:rPr>
              <a:t> Any person with knowledge can retaliate</a:t>
            </a:r>
          </a:p>
          <a:p>
            <a:pPr>
              <a:buFont typeface="Wingdings" pitchFamily="34" charset="0"/>
              <a:buChar char="q"/>
            </a:pPr>
            <a:r>
              <a:rPr lang="en-US" sz="2000" dirty="0">
                <a:solidFill>
                  <a:schemeClr val="tx1"/>
                </a:solidFill>
              </a:rPr>
              <a:t> Whether or not the complaint was dismissed is not relevant</a:t>
            </a:r>
          </a:p>
          <a:p>
            <a:pPr>
              <a:buFont typeface="Wingdings" pitchFamily="34" charset="0"/>
              <a:buChar char="q"/>
            </a:pPr>
            <a:r>
              <a:rPr lang="en-US" sz="2000" dirty="0">
                <a:solidFill>
                  <a:schemeClr val="tx1"/>
                </a:solidFill>
              </a:rPr>
              <a:t> If what you say would dissuade a reasonable worker from exercising </a:t>
            </a:r>
            <a:r>
              <a:rPr lang="en-US" sz="2000">
                <a:solidFill>
                  <a:schemeClr val="tx1"/>
                </a:solidFill>
              </a:rPr>
              <a:t>their own rights, it can be </a:t>
            </a:r>
            <a:r>
              <a:rPr lang="en-US" sz="2000" dirty="0">
                <a:solidFill>
                  <a:schemeClr val="tx1"/>
                </a:solidFill>
              </a:rPr>
              <a:t>retaliation</a:t>
            </a:r>
          </a:p>
          <a:p>
            <a:endParaRPr lang="en-US" sz="2000" dirty="0">
              <a:solidFill>
                <a:schemeClr val="tx1"/>
              </a:solidFill>
            </a:endParaRPr>
          </a:p>
          <a:p>
            <a:endParaRPr lang="en-US" sz="2000">
              <a:solidFill>
                <a:schemeClr val="tx1"/>
              </a:solidFill>
            </a:endParaRPr>
          </a:p>
        </p:txBody>
      </p:sp>
      <p:cxnSp>
        <p:nvCxnSpPr>
          <p:cNvPr id="5" name="Straight Arrow Connector 4">
            <a:extLst>
              <a:ext uri="{FF2B5EF4-FFF2-40B4-BE49-F238E27FC236}">
                <a16:creationId xmlns:a16="http://schemas.microsoft.com/office/drawing/2014/main" id="{8D1772E6-3ADB-4E1B-9B02-5B6EF86F771C}"/>
              </a:ext>
            </a:extLst>
          </p:cNvPr>
          <p:cNvCxnSpPr/>
          <p:nvPr/>
        </p:nvCxnSpPr>
        <p:spPr>
          <a:xfrm flipV="1">
            <a:off x="7152640" y="1762760"/>
            <a:ext cx="1300480" cy="2032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764D584-B6F0-4980-B06A-66871365F0C1}"/>
              </a:ext>
            </a:extLst>
          </p:cNvPr>
          <p:cNvCxnSpPr>
            <a:cxnSpLocks/>
          </p:cNvCxnSpPr>
          <p:nvPr/>
        </p:nvCxnSpPr>
        <p:spPr>
          <a:xfrm>
            <a:off x="7162800" y="2301240"/>
            <a:ext cx="1290320" cy="1016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CA59B05-8233-4B8F-A3A5-F157960815CF}"/>
              </a:ext>
            </a:extLst>
          </p:cNvPr>
          <p:cNvCxnSpPr>
            <a:cxnSpLocks/>
          </p:cNvCxnSpPr>
          <p:nvPr/>
        </p:nvCxnSpPr>
        <p:spPr>
          <a:xfrm>
            <a:off x="7254240" y="2900680"/>
            <a:ext cx="1300480" cy="1422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21DA312C-EF24-47FD-B7A3-F57BDDE0340A}"/>
              </a:ext>
            </a:extLst>
          </p:cNvPr>
          <p:cNvCxnSpPr>
            <a:cxnSpLocks/>
          </p:cNvCxnSpPr>
          <p:nvPr/>
        </p:nvCxnSpPr>
        <p:spPr>
          <a:xfrm flipV="1">
            <a:off x="7305040" y="4272279"/>
            <a:ext cx="1198880" cy="2438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3668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D41D712-0D36-43BB-AD52-45C453395B26}"/>
              </a:ext>
            </a:extLst>
          </p:cNvPr>
          <p:cNvSpPr/>
          <p:nvPr/>
        </p:nvSpPr>
        <p:spPr>
          <a:xfrm>
            <a:off x="701040" y="1356360"/>
            <a:ext cx="10911840" cy="4724400"/>
          </a:xfrm>
          <a:custGeom>
            <a:avLst/>
            <a:gdLst>
              <a:gd name="connsiteX0" fmla="*/ 0 w 10911840"/>
              <a:gd name="connsiteY0" fmla="*/ 0 h 4724400"/>
              <a:gd name="connsiteX1" fmla="*/ 791108 w 10911840"/>
              <a:gd name="connsiteY1" fmla="*/ 0 h 4724400"/>
              <a:gd name="connsiteX2" fmla="*/ 1473098 w 10911840"/>
              <a:gd name="connsiteY2" fmla="*/ 0 h 4724400"/>
              <a:gd name="connsiteX3" fmla="*/ 2155088 w 10911840"/>
              <a:gd name="connsiteY3" fmla="*/ 0 h 4724400"/>
              <a:gd name="connsiteX4" fmla="*/ 2946197 w 10911840"/>
              <a:gd name="connsiteY4" fmla="*/ 0 h 4724400"/>
              <a:gd name="connsiteX5" fmla="*/ 3409950 w 10911840"/>
              <a:gd name="connsiteY5" fmla="*/ 0 h 4724400"/>
              <a:gd name="connsiteX6" fmla="*/ 3873703 w 10911840"/>
              <a:gd name="connsiteY6" fmla="*/ 0 h 4724400"/>
              <a:gd name="connsiteX7" fmla="*/ 4337456 w 10911840"/>
              <a:gd name="connsiteY7" fmla="*/ 0 h 4724400"/>
              <a:gd name="connsiteX8" fmla="*/ 5019446 w 10911840"/>
              <a:gd name="connsiteY8" fmla="*/ 0 h 4724400"/>
              <a:gd name="connsiteX9" fmla="*/ 5701436 w 10911840"/>
              <a:gd name="connsiteY9" fmla="*/ 0 h 4724400"/>
              <a:gd name="connsiteX10" fmla="*/ 6056071 w 10911840"/>
              <a:gd name="connsiteY10" fmla="*/ 0 h 4724400"/>
              <a:gd name="connsiteX11" fmla="*/ 6738061 w 10911840"/>
              <a:gd name="connsiteY11" fmla="*/ 0 h 4724400"/>
              <a:gd name="connsiteX12" fmla="*/ 7638288 w 10911840"/>
              <a:gd name="connsiteY12" fmla="*/ 0 h 4724400"/>
              <a:gd name="connsiteX13" fmla="*/ 8211160 w 10911840"/>
              <a:gd name="connsiteY13" fmla="*/ 0 h 4724400"/>
              <a:gd name="connsiteX14" fmla="*/ 8893150 w 10911840"/>
              <a:gd name="connsiteY14" fmla="*/ 0 h 4724400"/>
              <a:gd name="connsiteX15" fmla="*/ 9684258 w 10911840"/>
              <a:gd name="connsiteY15" fmla="*/ 0 h 4724400"/>
              <a:gd name="connsiteX16" fmla="*/ 10911840 w 10911840"/>
              <a:gd name="connsiteY16" fmla="*/ 0 h 4724400"/>
              <a:gd name="connsiteX17" fmla="*/ 10911840 w 10911840"/>
              <a:gd name="connsiteY17" fmla="*/ 533182 h 4724400"/>
              <a:gd name="connsiteX18" fmla="*/ 10911840 w 10911840"/>
              <a:gd name="connsiteY18" fmla="*/ 1160853 h 4724400"/>
              <a:gd name="connsiteX19" fmla="*/ 10911840 w 10911840"/>
              <a:gd name="connsiteY19" fmla="*/ 1694035 h 4724400"/>
              <a:gd name="connsiteX20" fmla="*/ 10911840 w 10911840"/>
              <a:gd name="connsiteY20" fmla="*/ 2274461 h 4724400"/>
              <a:gd name="connsiteX21" fmla="*/ 10911840 w 10911840"/>
              <a:gd name="connsiteY21" fmla="*/ 2854887 h 4724400"/>
              <a:gd name="connsiteX22" fmla="*/ 10911840 w 10911840"/>
              <a:gd name="connsiteY22" fmla="*/ 3435314 h 4724400"/>
              <a:gd name="connsiteX23" fmla="*/ 10911840 w 10911840"/>
              <a:gd name="connsiteY23" fmla="*/ 4015740 h 4724400"/>
              <a:gd name="connsiteX24" fmla="*/ 10911840 w 10911840"/>
              <a:gd name="connsiteY24" fmla="*/ 4724400 h 4724400"/>
              <a:gd name="connsiteX25" fmla="*/ 10338968 w 10911840"/>
              <a:gd name="connsiteY25" fmla="*/ 4724400 h 4724400"/>
              <a:gd name="connsiteX26" fmla="*/ 9656978 w 10911840"/>
              <a:gd name="connsiteY26" fmla="*/ 4724400 h 4724400"/>
              <a:gd name="connsiteX27" fmla="*/ 8756752 w 10911840"/>
              <a:gd name="connsiteY27" fmla="*/ 4724400 h 4724400"/>
              <a:gd name="connsiteX28" fmla="*/ 7856525 w 10911840"/>
              <a:gd name="connsiteY28" fmla="*/ 4724400 h 4724400"/>
              <a:gd name="connsiteX29" fmla="*/ 7283653 w 10911840"/>
              <a:gd name="connsiteY29" fmla="*/ 4724400 h 4724400"/>
              <a:gd name="connsiteX30" fmla="*/ 6601663 w 10911840"/>
              <a:gd name="connsiteY30" fmla="*/ 4724400 h 4724400"/>
              <a:gd name="connsiteX31" fmla="*/ 5919673 w 10911840"/>
              <a:gd name="connsiteY31" fmla="*/ 4724400 h 4724400"/>
              <a:gd name="connsiteX32" fmla="*/ 5346802 w 10911840"/>
              <a:gd name="connsiteY32" fmla="*/ 4724400 h 4724400"/>
              <a:gd name="connsiteX33" fmla="*/ 4664812 w 10911840"/>
              <a:gd name="connsiteY33" fmla="*/ 4724400 h 4724400"/>
              <a:gd name="connsiteX34" fmla="*/ 4201058 w 10911840"/>
              <a:gd name="connsiteY34" fmla="*/ 4724400 h 4724400"/>
              <a:gd name="connsiteX35" fmla="*/ 3519068 w 10911840"/>
              <a:gd name="connsiteY35" fmla="*/ 4724400 h 4724400"/>
              <a:gd name="connsiteX36" fmla="*/ 2618842 w 10911840"/>
              <a:gd name="connsiteY36" fmla="*/ 4724400 h 4724400"/>
              <a:gd name="connsiteX37" fmla="*/ 2045970 w 10911840"/>
              <a:gd name="connsiteY37" fmla="*/ 4724400 h 4724400"/>
              <a:gd name="connsiteX38" fmla="*/ 1145743 w 10911840"/>
              <a:gd name="connsiteY38" fmla="*/ 4724400 h 4724400"/>
              <a:gd name="connsiteX39" fmla="*/ 0 w 10911840"/>
              <a:gd name="connsiteY39" fmla="*/ 4724400 h 4724400"/>
              <a:gd name="connsiteX40" fmla="*/ 0 w 10911840"/>
              <a:gd name="connsiteY40" fmla="*/ 4049486 h 4724400"/>
              <a:gd name="connsiteX41" fmla="*/ 0 w 10911840"/>
              <a:gd name="connsiteY41" fmla="*/ 3421815 h 4724400"/>
              <a:gd name="connsiteX42" fmla="*/ 0 w 10911840"/>
              <a:gd name="connsiteY42" fmla="*/ 2794145 h 4724400"/>
              <a:gd name="connsiteX43" fmla="*/ 0 w 10911840"/>
              <a:gd name="connsiteY43" fmla="*/ 2119231 h 4724400"/>
              <a:gd name="connsiteX44" fmla="*/ 0 w 10911840"/>
              <a:gd name="connsiteY44" fmla="*/ 1397073 h 4724400"/>
              <a:gd name="connsiteX45" fmla="*/ 0 w 10911840"/>
              <a:gd name="connsiteY45" fmla="*/ 722158 h 4724400"/>
              <a:gd name="connsiteX46" fmla="*/ 0 w 10911840"/>
              <a:gd name="connsiteY46" fmla="*/ 0 h 472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0911840" h="4724400" fill="none" extrusionOk="0">
                <a:moveTo>
                  <a:pt x="0" y="0"/>
                </a:moveTo>
                <a:cubicBezTo>
                  <a:pt x="253917" y="29944"/>
                  <a:pt x="437482" y="-30793"/>
                  <a:pt x="791108" y="0"/>
                </a:cubicBezTo>
                <a:cubicBezTo>
                  <a:pt x="1144734" y="30793"/>
                  <a:pt x="1141752" y="-28556"/>
                  <a:pt x="1473098" y="0"/>
                </a:cubicBezTo>
                <a:cubicBezTo>
                  <a:pt x="1804444" y="28556"/>
                  <a:pt x="1895924" y="-283"/>
                  <a:pt x="2155088" y="0"/>
                </a:cubicBezTo>
                <a:cubicBezTo>
                  <a:pt x="2414252" y="283"/>
                  <a:pt x="2647154" y="-5231"/>
                  <a:pt x="2946197" y="0"/>
                </a:cubicBezTo>
                <a:cubicBezTo>
                  <a:pt x="3245240" y="5231"/>
                  <a:pt x="3250723" y="14702"/>
                  <a:pt x="3409950" y="0"/>
                </a:cubicBezTo>
                <a:cubicBezTo>
                  <a:pt x="3569177" y="-14702"/>
                  <a:pt x="3675884" y="20862"/>
                  <a:pt x="3873703" y="0"/>
                </a:cubicBezTo>
                <a:cubicBezTo>
                  <a:pt x="4071522" y="-20862"/>
                  <a:pt x="4106645" y="-4257"/>
                  <a:pt x="4337456" y="0"/>
                </a:cubicBezTo>
                <a:cubicBezTo>
                  <a:pt x="4568267" y="4257"/>
                  <a:pt x="4869023" y="23911"/>
                  <a:pt x="5019446" y="0"/>
                </a:cubicBezTo>
                <a:cubicBezTo>
                  <a:pt x="5169869" y="-23911"/>
                  <a:pt x="5464980" y="-19639"/>
                  <a:pt x="5701436" y="0"/>
                </a:cubicBezTo>
                <a:cubicBezTo>
                  <a:pt x="5937892" y="19639"/>
                  <a:pt x="5980550" y="13880"/>
                  <a:pt x="6056071" y="0"/>
                </a:cubicBezTo>
                <a:cubicBezTo>
                  <a:pt x="6131593" y="-13880"/>
                  <a:pt x="6520661" y="-15388"/>
                  <a:pt x="6738061" y="0"/>
                </a:cubicBezTo>
                <a:cubicBezTo>
                  <a:pt x="6955461" y="15388"/>
                  <a:pt x="7450118" y="-22088"/>
                  <a:pt x="7638288" y="0"/>
                </a:cubicBezTo>
                <a:cubicBezTo>
                  <a:pt x="7826458" y="22088"/>
                  <a:pt x="7939140" y="13987"/>
                  <a:pt x="8211160" y="0"/>
                </a:cubicBezTo>
                <a:cubicBezTo>
                  <a:pt x="8483180" y="-13987"/>
                  <a:pt x="8734781" y="9541"/>
                  <a:pt x="8893150" y="0"/>
                </a:cubicBezTo>
                <a:cubicBezTo>
                  <a:pt x="9051519" y="-9541"/>
                  <a:pt x="9336270" y="-26581"/>
                  <a:pt x="9684258" y="0"/>
                </a:cubicBezTo>
                <a:cubicBezTo>
                  <a:pt x="10032246" y="26581"/>
                  <a:pt x="10370842" y="55276"/>
                  <a:pt x="10911840" y="0"/>
                </a:cubicBezTo>
                <a:cubicBezTo>
                  <a:pt x="10900927" y="235761"/>
                  <a:pt x="10899164" y="271700"/>
                  <a:pt x="10911840" y="533182"/>
                </a:cubicBezTo>
                <a:cubicBezTo>
                  <a:pt x="10924516" y="794664"/>
                  <a:pt x="10931679" y="872704"/>
                  <a:pt x="10911840" y="1160853"/>
                </a:cubicBezTo>
                <a:cubicBezTo>
                  <a:pt x="10892001" y="1449002"/>
                  <a:pt x="10909024" y="1561813"/>
                  <a:pt x="10911840" y="1694035"/>
                </a:cubicBezTo>
                <a:cubicBezTo>
                  <a:pt x="10914656" y="1826257"/>
                  <a:pt x="10906908" y="2007315"/>
                  <a:pt x="10911840" y="2274461"/>
                </a:cubicBezTo>
                <a:cubicBezTo>
                  <a:pt x="10916772" y="2541607"/>
                  <a:pt x="10921066" y="2661781"/>
                  <a:pt x="10911840" y="2854887"/>
                </a:cubicBezTo>
                <a:cubicBezTo>
                  <a:pt x="10902614" y="3047993"/>
                  <a:pt x="10909965" y="3251361"/>
                  <a:pt x="10911840" y="3435314"/>
                </a:cubicBezTo>
                <a:cubicBezTo>
                  <a:pt x="10913715" y="3619267"/>
                  <a:pt x="10891603" y="3896039"/>
                  <a:pt x="10911840" y="4015740"/>
                </a:cubicBezTo>
                <a:cubicBezTo>
                  <a:pt x="10932077" y="4135441"/>
                  <a:pt x="10908192" y="4557669"/>
                  <a:pt x="10911840" y="4724400"/>
                </a:cubicBezTo>
                <a:cubicBezTo>
                  <a:pt x="10746960" y="4733349"/>
                  <a:pt x="10470205" y="4750730"/>
                  <a:pt x="10338968" y="4724400"/>
                </a:cubicBezTo>
                <a:cubicBezTo>
                  <a:pt x="10207731" y="4698070"/>
                  <a:pt x="9988729" y="4732463"/>
                  <a:pt x="9656978" y="4724400"/>
                </a:cubicBezTo>
                <a:cubicBezTo>
                  <a:pt x="9325227" y="4716338"/>
                  <a:pt x="8949235" y="4718746"/>
                  <a:pt x="8756752" y="4724400"/>
                </a:cubicBezTo>
                <a:cubicBezTo>
                  <a:pt x="8564269" y="4730054"/>
                  <a:pt x="8108604" y="4730051"/>
                  <a:pt x="7856525" y="4724400"/>
                </a:cubicBezTo>
                <a:cubicBezTo>
                  <a:pt x="7604446" y="4718749"/>
                  <a:pt x="7569365" y="4740587"/>
                  <a:pt x="7283653" y="4724400"/>
                </a:cubicBezTo>
                <a:cubicBezTo>
                  <a:pt x="6997941" y="4708213"/>
                  <a:pt x="6863268" y="4714872"/>
                  <a:pt x="6601663" y="4724400"/>
                </a:cubicBezTo>
                <a:cubicBezTo>
                  <a:pt x="6340058" y="4733929"/>
                  <a:pt x="6218497" y="4729948"/>
                  <a:pt x="5919673" y="4724400"/>
                </a:cubicBezTo>
                <a:cubicBezTo>
                  <a:pt x="5620849" y="4718853"/>
                  <a:pt x="5539584" y="4751229"/>
                  <a:pt x="5346802" y="4724400"/>
                </a:cubicBezTo>
                <a:cubicBezTo>
                  <a:pt x="5154020" y="4697571"/>
                  <a:pt x="4942860" y="4703279"/>
                  <a:pt x="4664812" y="4724400"/>
                </a:cubicBezTo>
                <a:cubicBezTo>
                  <a:pt x="4386764" y="4745522"/>
                  <a:pt x="4355877" y="4740316"/>
                  <a:pt x="4201058" y="4724400"/>
                </a:cubicBezTo>
                <a:cubicBezTo>
                  <a:pt x="4046239" y="4708484"/>
                  <a:pt x="3844531" y="4748617"/>
                  <a:pt x="3519068" y="4724400"/>
                </a:cubicBezTo>
                <a:cubicBezTo>
                  <a:pt x="3193605" y="4700184"/>
                  <a:pt x="2857980" y="4694834"/>
                  <a:pt x="2618842" y="4724400"/>
                </a:cubicBezTo>
                <a:cubicBezTo>
                  <a:pt x="2379704" y="4753966"/>
                  <a:pt x="2310507" y="4714302"/>
                  <a:pt x="2045970" y="4724400"/>
                </a:cubicBezTo>
                <a:cubicBezTo>
                  <a:pt x="1781433" y="4734498"/>
                  <a:pt x="1538284" y="4748632"/>
                  <a:pt x="1145743" y="4724400"/>
                </a:cubicBezTo>
                <a:cubicBezTo>
                  <a:pt x="753202" y="4700168"/>
                  <a:pt x="449331" y="4733342"/>
                  <a:pt x="0" y="4724400"/>
                </a:cubicBezTo>
                <a:cubicBezTo>
                  <a:pt x="19612" y="4443621"/>
                  <a:pt x="20134" y="4205540"/>
                  <a:pt x="0" y="4049486"/>
                </a:cubicBezTo>
                <a:cubicBezTo>
                  <a:pt x="-20134" y="3893432"/>
                  <a:pt x="-19018" y="3571051"/>
                  <a:pt x="0" y="3421815"/>
                </a:cubicBezTo>
                <a:cubicBezTo>
                  <a:pt x="19018" y="3272579"/>
                  <a:pt x="-7698" y="2986651"/>
                  <a:pt x="0" y="2794145"/>
                </a:cubicBezTo>
                <a:cubicBezTo>
                  <a:pt x="7698" y="2601639"/>
                  <a:pt x="17808" y="2290458"/>
                  <a:pt x="0" y="2119231"/>
                </a:cubicBezTo>
                <a:cubicBezTo>
                  <a:pt x="-17808" y="1948004"/>
                  <a:pt x="33255" y="1633239"/>
                  <a:pt x="0" y="1397073"/>
                </a:cubicBezTo>
                <a:cubicBezTo>
                  <a:pt x="-33255" y="1160907"/>
                  <a:pt x="14661" y="879758"/>
                  <a:pt x="0" y="722158"/>
                </a:cubicBezTo>
                <a:cubicBezTo>
                  <a:pt x="-14661" y="564559"/>
                  <a:pt x="11481" y="292519"/>
                  <a:pt x="0" y="0"/>
                </a:cubicBezTo>
                <a:close/>
              </a:path>
              <a:path w="10911840" h="4724400" stroke="0" extrusionOk="0">
                <a:moveTo>
                  <a:pt x="0" y="0"/>
                </a:moveTo>
                <a:cubicBezTo>
                  <a:pt x="196993" y="11596"/>
                  <a:pt x="453925" y="-10175"/>
                  <a:pt x="572872" y="0"/>
                </a:cubicBezTo>
                <a:cubicBezTo>
                  <a:pt x="691819" y="10175"/>
                  <a:pt x="827386" y="-23055"/>
                  <a:pt x="1036625" y="0"/>
                </a:cubicBezTo>
                <a:cubicBezTo>
                  <a:pt x="1245864" y="23055"/>
                  <a:pt x="1365621" y="21281"/>
                  <a:pt x="1500378" y="0"/>
                </a:cubicBezTo>
                <a:cubicBezTo>
                  <a:pt x="1635135" y="-21281"/>
                  <a:pt x="1678759" y="12214"/>
                  <a:pt x="1855013" y="0"/>
                </a:cubicBezTo>
                <a:cubicBezTo>
                  <a:pt x="2031268" y="-12214"/>
                  <a:pt x="2036235" y="3395"/>
                  <a:pt x="2209648" y="0"/>
                </a:cubicBezTo>
                <a:cubicBezTo>
                  <a:pt x="2383061" y="-3395"/>
                  <a:pt x="2446886" y="-14437"/>
                  <a:pt x="2564282" y="0"/>
                </a:cubicBezTo>
                <a:cubicBezTo>
                  <a:pt x="2681678" y="14437"/>
                  <a:pt x="3164552" y="29571"/>
                  <a:pt x="3355391" y="0"/>
                </a:cubicBezTo>
                <a:cubicBezTo>
                  <a:pt x="3546230" y="-29571"/>
                  <a:pt x="3599047" y="219"/>
                  <a:pt x="3710026" y="0"/>
                </a:cubicBezTo>
                <a:cubicBezTo>
                  <a:pt x="3821005" y="-219"/>
                  <a:pt x="4049677" y="16252"/>
                  <a:pt x="4173779" y="0"/>
                </a:cubicBezTo>
                <a:cubicBezTo>
                  <a:pt x="4297881" y="-16252"/>
                  <a:pt x="4492338" y="-13509"/>
                  <a:pt x="4637532" y="0"/>
                </a:cubicBezTo>
                <a:cubicBezTo>
                  <a:pt x="4782726" y="13509"/>
                  <a:pt x="5159075" y="-17294"/>
                  <a:pt x="5537759" y="0"/>
                </a:cubicBezTo>
                <a:cubicBezTo>
                  <a:pt x="5916443" y="17294"/>
                  <a:pt x="5813584" y="-8473"/>
                  <a:pt x="5892394" y="0"/>
                </a:cubicBezTo>
                <a:cubicBezTo>
                  <a:pt x="5971204" y="8473"/>
                  <a:pt x="6174070" y="15815"/>
                  <a:pt x="6247028" y="0"/>
                </a:cubicBezTo>
                <a:cubicBezTo>
                  <a:pt x="6319986" y="-15815"/>
                  <a:pt x="6819529" y="-1862"/>
                  <a:pt x="7147255" y="0"/>
                </a:cubicBezTo>
                <a:cubicBezTo>
                  <a:pt x="7474981" y="1862"/>
                  <a:pt x="7444607" y="-18820"/>
                  <a:pt x="7611008" y="0"/>
                </a:cubicBezTo>
                <a:cubicBezTo>
                  <a:pt x="7777409" y="18820"/>
                  <a:pt x="8039474" y="14382"/>
                  <a:pt x="8183880" y="0"/>
                </a:cubicBezTo>
                <a:cubicBezTo>
                  <a:pt x="8328286" y="-14382"/>
                  <a:pt x="8755570" y="-23725"/>
                  <a:pt x="9084107" y="0"/>
                </a:cubicBezTo>
                <a:cubicBezTo>
                  <a:pt x="9412644" y="23725"/>
                  <a:pt x="9636197" y="37342"/>
                  <a:pt x="9875215" y="0"/>
                </a:cubicBezTo>
                <a:cubicBezTo>
                  <a:pt x="10114233" y="-37342"/>
                  <a:pt x="10542087" y="50130"/>
                  <a:pt x="10911840" y="0"/>
                </a:cubicBezTo>
                <a:cubicBezTo>
                  <a:pt x="10895955" y="249390"/>
                  <a:pt x="10891055" y="414680"/>
                  <a:pt x="10911840" y="533182"/>
                </a:cubicBezTo>
                <a:cubicBezTo>
                  <a:pt x="10932625" y="651684"/>
                  <a:pt x="10927869" y="909679"/>
                  <a:pt x="10911840" y="1113609"/>
                </a:cubicBezTo>
                <a:cubicBezTo>
                  <a:pt x="10895811" y="1317539"/>
                  <a:pt x="10909374" y="1463645"/>
                  <a:pt x="10911840" y="1646791"/>
                </a:cubicBezTo>
                <a:cubicBezTo>
                  <a:pt x="10914306" y="1829937"/>
                  <a:pt x="10929734" y="2139351"/>
                  <a:pt x="10911840" y="2274461"/>
                </a:cubicBezTo>
                <a:cubicBezTo>
                  <a:pt x="10893947" y="2409571"/>
                  <a:pt x="10942302" y="2694058"/>
                  <a:pt x="10911840" y="3043863"/>
                </a:cubicBezTo>
                <a:cubicBezTo>
                  <a:pt x="10881378" y="3393668"/>
                  <a:pt x="10878236" y="3420028"/>
                  <a:pt x="10911840" y="3718778"/>
                </a:cubicBezTo>
                <a:cubicBezTo>
                  <a:pt x="10945444" y="4017529"/>
                  <a:pt x="10941358" y="4479984"/>
                  <a:pt x="10911840" y="4724400"/>
                </a:cubicBezTo>
                <a:cubicBezTo>
                  <a:pt x="10801338" y="4738116"/>
                  <a:pt x="10630631" y="4716320"/>
                  <a:pt x="10557205" y="4724400"/>
                </a:cubicBezTo>
                <a:cubicBezTo>
                  <a:pt x="10483779" y="4732480"/>
                  <a:pt x="9977681" y="4701493"/>
                  <a:pt x="9656978" y="4724400"/>
                </a:cubicBezTo>
                <a:cubicBezTo>
                  <a:pt x="9336275" y="4747307"/>
                  <a:pt x="9451439" y="4740039"/>
                  <a:pt x="9302344" y="4724400"/>
                </a:cubicBezTo>
                <a:cubicBezTo>
                  <a:pt x="9153249" y="4708761"/>
                  <a:pt x="9067939" y="4718852"/>
                  <a:pt x="8947709" y="4724400"/>
                </a:cubicBezTo>
                <a:cubicBezTo>
                  <a:pt x="8827480" y="4729948"/>
                  <a:pt x="8450020" y="4730950"/>
                  <a:pt x="8156600" y="4724400"/>
                </a:cubicBezTo>
                <a:cubicBezTo>
                  <a:pt x="7863180" y="4717850"/>
                  <a:pt x="7890294" y="4728779"/>
                  <a:pt x="7801966" y="4724400"/>
                </a:cubicBezTo>
                <a:cubicBezTo>
                  <a:pt x="7713638" y="4720021"/>
                  <a:pt x="7513446" y="4698448"/>
                  <a:pt x="7229094" y="4724400"/>
                </a:cubicBezTo>
                <a:cubicBezTo>
                  <a:pt x="6944742" y="4750352"/>
                  <a:pt x="6999347" y="4738251"/>
                  <a:pt x="6874459" y="4724400"/>
                </a:cubicBezTo>
                <a:cubicBezTo>
                  <a:pt x="6749572" y="4710549"/>
                  <a:pt x="6630945" y="4709828"/>
                  <a:pt x="6519824" y="4724400"/>
                </a:cubicBezTo>
                <a:cubicBezTo>
                  <a:pt x="6408704" y="4738972"/>
                  <a:pt x="6032963" y="4702735"/>
                  <a:pt x="5728716" y="4724400"/>
                </a:cubicBezTo>
                <a:cubicBezTo>
                  <a:pt x="5424469" y="4746065"/>
                  <a:pt x="5185723" y="4699315"/>
                  <a:pt x="4937608" y="4724400"/>
                </a:cubicBezTo>
                <a:cubicBezTo>
                  <a:pt x="4689493" y="4749485"/>
                  <a:pt x="4378821" y="4708313"/>
                  <a:pt x="4037381" y="4724400"/>
                </a:cubicBezTo>
                <a:cubicBezTo>
                  <a:pt x="3695941" y="4740487"/>
                  <a:pt x="3501859" y="4738916"/>
                  <a:pt x="3355391" y="4724400"/>
                </a:cubicBezTo>
                <a:cubicBezTo>
                  <a:pt x="3208923" y="4709885"/>
                  <a:pt x="3035470" y="4714425"/>
                  <a:pt x="2891638" y="4724400"/>
                </a:cubicBezTo>
                <a:cubicBezTo>
                  <a:pt x="2747806" y="4734375"/>
                  <a:pt x="2415127" y="4705517"/>
                  <a:pt x="2100529" y="4724400"/>
                </a:cubicBezTo>
                <a:cubicBezTo>
                  <a:pt x="1785931" y="4743283"/>
                  <a:pt x="1512645" y="4698332"/>
                  <a:pt x="1200302" y="4724400"/>
                </a:cubicBezTo>
                <a:cubicBezTo>
                  <a:pt x="887959" y="4750468"/>
                  <a:pt x="559095" y="4678834"/>
                  <a:pt x="0" y="4724400"/>
                </a:cubicBezTo>
                <a:cubicBezTo>
                  <a:pt x="-10116" y="4499574"/>
                  <a:pt x="-8136" y="4408684"/>
                  <a:pt x="0" y="4191218"/>
                </a:cubicBezTo>
                <a:cubicBezTo>
                  <a:pt x="8136" y="3973752"/>
                  <a:pt x="-27628" y="3872817"/>
                  <a:pt x="0" y="3563547"/>
                </a:cubicBezTo>
                <a:cubicBezTo>
                  <a:pt x="27628" y="3254277"/>
                  <a:pt x="-12579" y="3290051"/>
                  <a:pt x="0" y="3030365"/>
                </a:cubicBezTo>
                <a:cubicBezTo>
                  <a:pt x="12579" y="2770679"/>
                  <a:pt x="7594" y="2601403"/>
                  <a:pt x="0" y="2260963"/>
                </a:cubicBezTo>
                <a:cubicBezTo>
                  <a:pt x="-7594" y="1920523"/>
                  <a:pt x="-17980" y="1928130"/>
                  <a:pt x="0" y="1680537"/>
                </a:cubicBezTo>
                <a:cubicBezTo>
                  <a:pt x="17980" y="1432944"/>
                  <a:pt x="4403" y="1291889"/>
                  <a:pt x="0" y="1052866"/>
                </a:cubicBezTo>
                <a:cubicBezTo>
                  <a:pt x="-4403" y="813843"/>
                  <a:pt x="-49493" y="374865"/>
                  <a:pt x="0" y="0"/>
                </a:cubicBezTo>
                <a:close/>
              </a:path>
            </a:pathLst>
          </a:custGeom>
          <a:ln>
            <a:solidFill>
              <a:srgbClr val="7030A0"/>
            </a:solidFill>
            <a:extLst>
              <a:ext uri="{C807C97D-BFC1-408E-A445-0C87EB9F89A2}">
                <ask:lineSketchStyleProps xmlns:ask="http://schemas.microsoft.com/office/drawing/2018/sketchyshapes" sd="3499211612">
                  <a:prstGeom prst="rect">
                    <a:avLst/>
                  </a:prstGeom>
                  <ask:type>
                    <ask:lineSketchFreehand/>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6D4084A9-1D4A-46CD-A3AE-5F0D2E83AE93}"/>
              </a:ext>
            </a:extLst>
          </p:cNvPr>
          <p:cNvSpPr>
            <a:spLocks noGrp="1"/>
          </p:cNvSpPr>
          <p:nvPr>
            <p:ph type="title"/>
          </p:nvPr>
        </p:nvSpPr>
        <p:spPr>
          <a:xfrm>
            <a:off x="1529080" y="436880"/>
            <a:ext cx="9875520" cy="706120"/>
          </a:xfrm>
        </p:spPr>
        <p:txBody>
          <a:bodyPr/>
          <a:lstStyle/>
          <a:p>
            <a:pPr algn="r"/>
            <a:r>
              <a:rPr lang="en-US" b="1" dirty="0"/>
              <a:t>Hypothetical</a:t>
            </a:r>
            <a:endParaRPr lang="en-US"/>
          </a:p>
        </p:txBody>
      </p:sp>
      <p:sp>
        <p:nvSpPr>
          <p:cNvPr id="3" name="Content Placeholder 2">
            <a:extLst>
              <a:ext uri="{FF2B5EF4-FFF2-40B4-BE49-F238E27FC236}">
                <a16:creationId xmlns:a16="http://schemas.microsoft.com/office/drawing/2014/main" id="{EFE02F81-F96C-46D9-942B-19A613C5EDB6}"/>
              </a:ext>
            </a:extLst>
          </p:cNvPr>
          <p:cNvSpPr>
            <a:spLocks noGrp="1"/>
          </p:cNvSpPr>
          <p:nvPr>
            <p:ph idx="1"/>
          </p:nvPr>
        </p:nvSpPr>
        <p:spPr>
          <a:xfrm>
            <a:off x="807720" y="1661160"/>
            <a:ext cx="10695831" cy="4119880"/>
          </a:xfrm>
        </p:spPr>
        <p:txBody>
          <a:bodyPr vert="horz" lIns="91440" tIns="45720" rIns="91440" bIns="45720" rtlCol="0" anchor="t">
            <a:noAutofit/>
          </a:bodyPr>
          <a:lstStyle/>
          <a:p>
            <a:pPr marL="45720" indent="0">
              <a:lnSpc>
                <a:spcPct val="114999"/>
              </a:lnSpc>
              <a:buNone/>
            </a:pPr>
            <a:r>
              <a:rPr lang="en-US" sz="2100" dirty="0">
                <a:solidFill>
                  <a:schemeClr val="tx1"/>
                </a:solidFill>
                <a:ea typeface="+mn-lt"/>
                <a:cs typeface="+mn-lt"/>
              </a:rPr>
              <a:t>Sheila White was the only woman working in the Maintenance of Way Department of the Burlington Northern Santa Fe Railroad's Tennessee Yard. She made an internal report that her supervisor was sexual harassing her, and the supervisor was disciplined after an investigation. But White was then moved from duties as a forklift operator to less desirable duties as a track laborer, though her job classification remained the same and both tasks were within her duties. </a:t>
            </a:r>
            <a:endParaRPr lang="en-US" dirty="0">
              <a:solidFill>
                <a:schemeClr val="tx1"/>
              </a:solidFill>
            </a:endParaRPr>
          </a:p>
          <a:p>
            <a:pPr marL="45720" indent="0">
              <a:lnSpc>
                <a:spcPct val="114999"/>
              </a:lnSpc>
              <a:buNone/>
            </a:pPr>
            <a:r>
              <a:rPr lang="en-US" sz="2100" dirty="0">
                <a:solidFill>
                  <a:schemeClr val="tx1"/>
                </a:solidFill>
                <a:ea typeface="+mn-lt"/>
                <a:cs typeface="+mn-lt"/>
              </a:rPr>
              <a:t>White filed a complaint of discrimination and retaliation with Equal Employment Opportunity Commision. She followed with a second complaint of retaliation, saying she was being excessively scrutinized by her manager. Soon after, she was accused of misconduct and  suspended for 37 days without pay. She was cleared of misconduct by an internal review, and reinstated with full back pay.</a:t>
            </a:r>
            <a:endParaRPr lang="en-US" sz="2100" dirty="0">
              <a:solidFill>
                <a:schemeClr val="tx1"/>
              </a:solidFill>
            </a:endParaRPr>
          </a:p>
        </p:txBody>
      </p:sp>
    </p:spTree>
    <p:extLst>
      <p:ext uri="{BB962C8B-B14F-4D97-AF65-F5344CB8AC3E}">
        <p14:creationId xmlns:p14="http://schemas.microsoft.com/office/powerpoint/2010/main" val="2755170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12DA226-7625-4257-BC80-801B3E9D0EEC}"/>
              </a:ext>
            </a:extLst>
          </p:cNvPr>
          <p:cNvSpPr/>
          <p:nvPr/>
        </p:nvSpPr>
        <p:spPr>
          <a:xfrm>
            <a:off x="2600960" y="5166360"/>
            <a:ext cx="6553200" cy="995680"/>
          </a:xfrm>
          <a:custGeom>
            <a:avLst/>
            <a:gdLst>
              <a:gd name="connsiteX0" fmla="*/ 0 w 6553200"/>
              <a:gd name="connsiteY0" fmla="*/ 0 h 995680"/>
              <a:gd name="connsiteX1" fmla="*/ 786384 w 6553200"/>
              <a:gd name="connsiteY1" fmla="*/ 0 h 995680"/>
              <a:gd name="connsiteX2" fmla="*/ 1441704 w 6553200"/>
              <a:gd name="connsiteY2" fmla="*/ 0 h 995680"/>
              <a:gd name="connsiteX3" fmla="*/ 2097024 w 6553200"/>
              <a:gd name="connsiteY3" fmla="*/ 0 h 995680"/>
              <a:gd name="connsiteX4" fmla="*/ 2686812 w 6553200"/>
              <a:gd name="connsiteY4" fmla="*/ 0 h 995680"/>
              <a:gd name="connsiteX5" fmla="*/ 3145536 w 6553200"/>
              <a:gd name="connsiteY5" fmla="*/ 0 h 995680"/>
              <a:gd name="connsiteX6" fmla="*/ 3866388 w 6553200"/>
              <a:gd name="connsiteY6" fmla="*/ 0 h 995680"/>
              <a:gd name="connsiteX7" fmla="*/ 4390644 w 6553200"/>
              <a:gd name="connsiteY7" fmla="*/ 0 h 995680"/>
              <a:gd name="connsiteX8" fmla="*/ 4980432 w 6553200"/>
              <a:gd name="connsiteY8" fmla="*/ 0 h 995680"/>
              <a:gd name="connsiteX9" fmla="*/ 5439156 w 6553200"/>
              <a:gd name="connsiteY9" fmla="*/ 0 h 995680"/>
              <a:gd name="connsiteX10" fmla="*/ 6553200 w 6553200"/>
              <a:gd name="connsiteY10" fmla="*/ 0 h 995680"/>
              <a:gd name="connsiteX11" fmla="*/ 6553200 w 6553200"/>
              <a:gd name="connsiteY11" fmla="*/ 477926 h 995680"/>
              <a:gd name="connsiteX12" fmla="*/ 6553200 w 6553200"/>
              <a:gd name="connsiteY12" fmla="*/ 995680 h 995680"/>
              <a:gd name="connsiteX13" fmla="*/ 5766816 w 6553200"/>
              <a:gd name="connsiteY13" fmla="*/ 995680 h 995680"/>
              <a:gd name="connsiteX14" fmla="*/ 4980432 w 6553200"/>
              <a:gd name="connsiteY14" fmla="*/ 995680 h 995680"/>
              <a:gd name="connsiteX15" fmla="*/ 4325112 w 6553200"/>
              <a:gd name="connsiteY15" fmla="*/ 995680 h 995680"/>
              <a:gd name="connsiteX16" fmla="*/ 3604260 w 6553200"/>
              <a:gd name="connsiteY16" fmla="*/ 995680 h 995680"/>
              <a:gd name="connsiteX17" fmla="*/ 3145536 w 6553200"/>
              <a:gd name="connsiteY17" fmla="*/ 995680 h 995680"/>
              <a:gd name="connsiteX18" fmla="*/ 2555748 w 6553200"/>
              <a:gd name="connsiteY18" fmla="*/ 995680 h 995680"/>
              <a:gd name="connsiteX19" fmla="*/ 1769364 w 6553200"/>
              <a:gd name="connsiteY19" fmla="*/ 995680 h 995680"/>
              <a:gd name="connsiteX20" fmla="*/ 1310640 w 6553200"/>
              <a:gd name="connsiteY20" fmla="*/ 995680 h 995680"/>
              <a:gd name="connsiteX21" fmla="*/ 589788 w 6553200"/>
              <a:gd name="connsiteY21" fmla="*/ 995680 h 995680"/>
              <a:gd name="connsiteX22" fmla="*/ 0 w 6553200"/>
              <a:gd name="connsiteY22" fmla="*/ 995680 h 995680"/>
              <a:gd name="connsiteX23" fmla="*/ 0 w 6553200"/>
              <a:gd name="connsiteY23" fmla="*/ 527710 h 995680"/>
              <a:gd name="connsiteX24" fmla="*/ 0 w 6553200"/>
              <a:gd name="connsiteY24" fmla="*/ 0 h 99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553200" h="995680" fill="none" extrusionOk="0">
                <a:moveTo>
                  <a:pt x="0" y="0"/>
                </a:moveTo>
                <a:cubicBezTo>
                  <a:pt x="193537" y="14561"/>
                  <a:pt x="627702" y="-31951"/>
                  <a:pt x="786384" y="0"/>
                </a:cubicBezTo>
                <a:cubicBezTo>
                  <a:pt x="945066" y="31951"/>
                  <a:pt x="1119076" y="-11240"/>
                  <a:pt x="1441704" y="0"/>
                </a:cubicBezTo>
                <a:cubicBezTo>
                  <a:pt x="1764332" y="11240"/>
                  <a:pt x="1813269" y="1823"/>
                  <a:pt x="2097024" y="0"/>
                </a:cubicBezTo>
                <a:cubicBezTo>
                  <a:pt x="2380779" y="-1823"/>
                  <a:pt x="2407518" y="22366"/>
                  <a:pt x="2686812" y="0"/>
                </a:cubicBezTo>
                <a:cubicBezTo>
                  <a:pt x="2966106" y="-22366"/>
                  <a:pt x="3049321" y="22309"/>
                  <a:pt x="3145536" y="0"/>
                </a:cubicBezTo>
                <a:cubicBezTo>
                  <a:pt x="3241751" y="-22309"/>
                  <a:pt x="3531639" y="-13439"/>
                  <a:pt x="3866388" y="0"/>
                </a:cubicBezTo>
                <a:cubicBezTo>
                  <a:pt x="4201137" y="13439"/>
                  <a:pt x="4198042" y="9317"/>
                  <a:pt x="4390644" y="0"/>
                </a:cubicBezTo>
                <a:cubicBezTo>
                  <a:pt x="4583246" y="-9317"/>
                  <a:pt x="4732218" y="-11376"/>
                  <a:pt x="4980432" y="0"/>
                </a:cubicBezTo>
                <a:cubicBezTo>
                  <a:pt x="5228646" y="11376"/>
                  <a:pt x="5320249" y="15054"/>
                  <a:pt x="5439156" y="0"/>
                </a:cubicBezTo>
                <a:cubicBezTo>
                  <a:pt x="5558063" y="-15054"/>
                  <a:pt x="6057104" y="-24170"/>
                  <a:pt x="6553200" y="0"/>
                </a:cubicBezTo>
                <a:cubicBezTo>
                  <a:pt x="6554294" y="134790"/>
                  <a:pt x="6565028" y="288882"/>
                  <a:pt x="6553200" y="477926"/>
                </a:cubicBezTo>
                <a:cubicBezTo>
                  <a:pt x="6541372" y="666970"/>
                  <a:pt x="6554402" y="786958"/>
                  <a:pt x="6553200" y="995680"/>
                </a:cubicBezTo>
                <a:cubicBezTo>
                  <a:pt x="6282808" y="1017466"/>
                  <a:pt x="5975815" y="956946"/>
                  <a:pt x="5766816" y="995680"/>
                </a:cubicBezTo>
                <a:cubicBezTo>
                  <a:pt x="5557817" y="1034414"/>
                  <a:pt x="5268042" y="985894"/>
                  <a:pt x="4980432" y="995680"/>
                </a:cubicBezTo>
                <a:cubicBezTo>
                  <a:pt x="4692822" y="1005466"/>
                  <a:pt x="4622040" y="971848"/>
                  <a:pt x="4325112" y="995680"/>
                </a:cubicBezTo>
                <a:cubicBezTo>
                  <a:pt x="4028184" y="1019512"/>
                  <a:pt x="3845799" y="963135"/>
                  <a:pt x="3604260" y="995680"/>
                </a:cubicBezTo>
                <a:cubicBezTo>
                  <a:pt x="3362721" y="1028225"/>
                  <a:pt x="3248574" y="1006052"/>
                  <a:pt x="3145536" y="995680"/>
                </a:cubicBezTo>
                <a:cubicBezTo>
                  <a:pt x="3042498" y="985308"/>
                  <a:pt x="2696574" y="993137"/>
                  <a:pt x="2555748" y="995680"/>
                </a:cubicBezTo>
                <a:cubicBezTo>
                  <a:pt x="2414922" y="998223"/>
                  <a:pt x="2091476" y="1024254"/>
                  <a:pt x="1769364" y="995680"/>
                </a:cubicBezTo>
                <a:cubicBezTo>
                  <a:pt x="1447252" y="967106"/>
                  <a:pt x="1474208" y="1005312"/>
                  <a:pt x="1310640" y="995680"/>
                </a:cubicBezTo>
                <a:cubicBezTo>
                  <a:pt x="1147072" y="986048"/>
                  <a:pt x="866424" y="1027080"/>
                  <a:pt x="589788" y="995680"/>
                </a:cubicBezTo>
                <a:cubicBezTo>
                  <a:pt x="313152" y="964280"/>
                  <a:pt x="277900" y="995673"/>
                  <a:pt x="0" y="995680"/>
                </a:cubicBezTo>
                <a:cubicBezTo>
                  <a:pt x="22548" y="766595"/>
                  <a:pt x="-21223" y="723576"/>
                  <a:pt x="0" y="527710"/>
                </a:cubicBezTo>
                <a:cubicBezTo>
                  <a:pt x="21223" y="331844"/>
                  <a:pt x="-8812" y="216186"/>
                  <a:pt x="0" y="0"/>
                </a:cubicBezTo>
                <a:close/>
              </a:path>
              <a:path w="6553200" h="995680" stroke="0" extrusionOk="0">
                <a:moveTo>
                  <a:pt x="0" y="0"/>
                </a:moveTo>
                <a:cubicBezTo>
                  <a:pt x="217380" y="-19305"/>
                  <a:pt x="328459" y="-2180"/>
                  <a:pt x="524256" y="0"/>
                </a:cubicBezTo>
                <a:cubicBezTo>
                  <a:pt x="720053" y="2180"/>
                  <a:pt x="956949" y="-26497"/>
                  <a:pt x="1179576" y="0"/>
                </a:cubicBezTo>
                <a:cubicBezTo>
                  <a:pt x="1402203" y="26497"/>
                  <a:pt x="1570675" y="12926"/>
                  <a:pt x="1834896" y="0"/>
                </a:cubicBezTo>
                <a:cubicBezTo>
                  <a:pt x="2099117" y="-12926"/>
                  <a:pt x="2087395" y="-2121"/>
                  <a:pt x="2293620" y="0"/>
                </a:cubicBezTo>
                <a:cubicBezTo>
                  <a:pt x="2499845" y="2121"/>
                  <a:pt x="2580888" y="15833"/>
                  <a:pt x="2817876" y="0"/>
                </a:cubicBezTo>
                <a:cubicBezTo>
                  <a:pt x="3054864" y="-15833"/>
                  <a:pt x="3072243" y="13807"/>
                  <a:pt x="3276600" y="0"/>
                </a:cubicBezTo>
                <a:cubicBezTo>
                  <a:pt x="3480957" y="-13807"/>
                  <a:pt x="3803493" y="-32471"/>
                  <a:pt x="3997452" y="0"/>
                </a:cubicBezTo>
                <a:cubicBezTo>
                  <a:pt x="4191411" y="32471"/>
                  <a:pt x="4392270" y="-1978"/>
                  <a:pt x="4521708" y="0"/>
                </a:cubicBezTo>
                <a:cubicBezTo>
                  <a:pt x="4651146" y="1978"/>
                  <a:pt x="4813577" y="-18691"/>
                  <a:pt x="4980432" y="0"/>
                </a:cubicBezTo>
                <a:cubicBezTo>
                  <a:pt x="5147287" y="18691"/>
                  <a:pt x="5565516" y="22316"/>
                  <a:pt x="5766816" y="0"/>
                </a:cubicBezTo>
                <a:cubicBezTo>
                  <a:pt x="5968116" y="-22316"/>
                  <a:pt x="6210223" y="-36297"/>
                  <a:pt x="6553200" y="0"/>
                </a:cubicBezTo>
                <a:cubicBezTo>
                  <a:pt x="6556437" y="175411"/>
                  <a:pt x="6561902" y="341142"/>
                  <a:pt x="6553200" y="517754"/>
                </a:cubicBezTo>
                <a:cubicBezTo>
                  <a:pt x="6544498" y="694366"/>
                  <a:pt x="6554975" y="822502"/>
                  <a:pt x="6553200" y="995680"/>
                </a:cubicBezTo>
                <a:cubicBezTo>
                  <a:pt x="6355954" y="985593"/>
                  <a:pt x="6149920" y="998922"/>
                  <a:pt x="5766816" y="995680"/>
                </a:cubicBezTo>
                <a:cubicBezTo>
                  <a:pt x="5383712" y="992438"/>
                  <a:pt x="5174113" y="1002057"/>
                  <a:pt x="4980432" y="995680"/>
                </a:cubicBezTo>
                <a:cubicBezTo>
                  <a:pt x="4786751" y="989303"/>
                  <a:pt x="4689548" y="987541"/>
                  <a:pt x="4521708" y="995680"/>
                </a:cubicBezTo>
                <a:cubicBezTo>
                  <a:pt x="4353868" y="1003819"/>
                  <a:pt x="4159396" y="977138"/>
                  <a:pt x="3800856" y="995680"/>
                </a:cubicBezTo>
                <a:cubicBezTo>
                  <a:pt x="3442316" y="1014222"/>
                  <a:pt x="3462428" y="982137"/>
                  <a:pt x="3342132" y="995680"/>
                </a:cubicBezTo>
                <a:cubicBezTo>
                  <a:pt x="3221836" y="1009223"/>
                  <a:pt x="2856966" y="991869"/>
                  <a:pt x="2686812" y="995680"/>
                </a:cubicBezTo>
                <a:cubicBezTo>
                  <a:pt x="2516658" y="999491"/>
                  <a:pt x="2384923" y="975552"/>
                  <a:pt x="2228088" y="995680"/>
                </a:cubicBezTo>
                <a:cubicBezTo>
                  <a:pt x="2071253" y="1015808"/>
                  <a:pt x="1754223" y="1010327"/>
                  <a:pt x="1441704" y="995680"/>
                </a:cubicBezTo>
                <a:cubicBezTo>
                  <a:pt x="1129185" y="981033"/>
                  <a:pt x="1168564" y="975113"/>
                  <a:pt x="982980" y="995680"/>
                </a:cubicBezTo>
                <a:cubicBezTo>
                  <a:pt x="797396" y="1016247"/>
                  <a:pt x="251362" y="1020318"/>
                  <a:pt x="0" y="995680"/>
                </a:cubicBezTo>
                <a:cubicBezTo>
                  <a:pt x="16064" y="772189"/>
                  <a:pt x="-11939" y="730645"/>
                  <a:pt x="0" y="507797"/>
                </a:cubicBezTo>
                <a:cubicBezTo>
                  <a:pt x="11939" y="284949"/>
                  <a:pt x="14637" y="127019"/>
                  <a:pt x="0" y="0"/>
                </a:cubicBezTo>
                <a:close/>
              </a:path>
            </a:pathLst>
          </a:custGeom>
          <a:solidFill>
            <a:schemeClr val="bg1"/>
          </a:solidFill>
          <a:ln>
            <a:solidFill>
              <a:srgbClr val="7030A0"/>
            </a:solidFill>
            <a:extLst>
              <a:ext uri="{C807C97D-BFC1-408E-A445-0C87EB9F89A2}">
                <ask:lineSketchStyleProps xmlns:ask="http://schemas.microsoft.com/office/drawing/2018/sketchyshapes" sd="513491675">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965A33-C660-451B-BCF1-F82DE4DFB7B7}"/>
              </a:ext>
            </a:extLst>
          </p:cNvPr>
          <p:cNvSpPr>
            <a:spLocks noGrp="1"/>
          </p:cNvSpPr>
          <p:nvPr>
            <p:ph type="title"/>
          </p:nvPr>
        </p:nvSpPr>
        <p:spPr/>
        <p:txBody>
          <a:bodyPr>
            <a:normAutofit/>
          </a:bodyPr>
          <a:lstStyle/>
          <a:p>
            <a:pPr algn="ctr"/>
            <a:r>
              <a:rPr lang="en-US">
                <a:solidFill>
                  <a:schemeClr val="tx1"/>
                </a:solidFill>
              </a:rPr>
              <a:t>I Tricked You!  This is a Real Case</a:t>
            </a:r>
            <a:br>
              <a:rPr lang="en-US" dirty="0">
                <a:solidFill>
                  <a:schemeClr val="tx1"/>
                </a:solidFill>
              </a:rPr>
            </a:br>
            <a:r>
              <a:rPr lang="en" sz="2400" i="1">
                <a:solidFill>
                  <a:schemeClr val="tx1"/>
                </a:solidFill>
              </a:rPr>
              <a:t>Burlington Northern &amp; Santa Fe Railway Co. v. White </a:t>
            </a:r>
            <a:r>
              <a:rPr lang="en" sz="2400">
                <a:solidFill>
                  <a:schemeClr val="tx1"/>
                </a:solidFill>
              </a:rPr>
              <a:t>(2006)</a:t>
            </a:r>
            <a:endParaRPr lang="en-US" sz="2400" dirty="0">
              <a:solidFill>
                <a:schemeClr val="tx1"/>
              </a:solidFill>
            </a:endParaRPr>
          </a:p>
        </p:txBody>
      </p:sp>
      <p:sp>
        <p:nvSpPr>
          <p:cNvPr id="3" name="Content Placeholder 2">
            <a:extLst>
              <a:ext uri="{FF2B5EF4-FFF2-40B4-BE49-F238E27FC236}">
                <a16:creationId xmlns:a16="http://schemas.microsoft.com/office/drawing/2014/main" id="{8FC693AA-FA67-4C1C-AB9B-CD3959CA352B}"/>
              </a:ext>
            </a:extLst>
          </p:cNvPr>
          <p:cNvSpPr>
            <a:spLocks noGrp="1"/>
          </p:cNvSpPr>
          <p:nvPr>
            <p:ph idx="1"/>
          </p:nvPr>
        </p:nvSpPr>
        <p:spPr>
          <a:xfrm>
            <a:off x="1143000" y="2077720"/>
            <a:ext cx="9883031" cy="4079240"/>
          </a:xfrm>
        </p:spPr>
        <p:txBody>
          <a:bodyPr vert="horz" lIns="91440" tIns="45720" rIns="91440" bIns="45720" rtlCol="0" anchor="t">
            <a:normAutofit/>
          </a:bodyPr>
          <a:lstStyle/>
          <a:p>
            <a:pPr>
              <a:buFont typeface="Wingdings" pitchFamily="34" charset="0"/>
              <a:buChar char="v"/>
            </a:pPr>
            <a:r>
              <a:rPr lang="en-US" sz="2400">
                <a:solidFill>
                  <a:schemeClr val="tx1"/>
                </a:solidFill>
                <a:ea typeface="+mn-lt"/>
                <a:cs typeface="+mn-lt"/>
              </a:rPr>
              <a:t>This case was heard in the U.S. Supreme Court, and in a </a:t>
            </a:r>
            <a:r>
              <a:rPr lang="en-US" sz="2400" u="sng">
                <a:solidFill>
                  <a:schemeClr val="tx1"/>
                </a:solidFill>
                <a:ea typeface="+mn-lt"/>
                <a:cs typeface="+mn-lt"/>
              </a:rPr>
              <a:t>unanimous decision</a:t>
            </a:r>
            <a:r>
              <a:rPr lang="en-US" sz="2400">
                <a:solidFill>
                  <a:schemeClr val="tx1"/>
                </a:solidFill>
                <a:ea typeface="+mn-lt"/>
                <a:cs typeface="+mn-lt"/>
              </a:rPr>
              <a:t> they formulated the definition of adverse action you learned </a:t>
            </a:r>
            <a:r>
              <a:rPr lang="en-US" sz="2400" dirty="0">
                <a:solidFill>
                  <a:schemeClr val="tx1"/>
                </a:solidFill>
                <a:ea typeface="+mn-lt"/>
                <a:cs typeface="+mn-lt"/>
              </a:rPr>
              <a:t>today.</a:t>
            </a:r>
            <a:endParaRPr lang="en-US">
              <a:solidFill>
                <a:schemeClr val="tx1"/>
              </a:solidFill>
            </a:endParaRPr>
          </a:p>
          <a:p>
            <a:pPr>
              <a:buFont typeface="Wingdings" pitchFamily="34" charset="0"/>
              <a:buChar char="v"/>
            </a:pPr>
            <a:r>
              <a:rPr lang="en-US" sz="2400">
                <a:solidFill>
                  <a:schemeClr val="tx1"/>
                </a:solidFill>
                <a:ea typeface="+mn-lt"/>
                <a:cs typeface="+mn-lt"/>
              </a:rPr>
              <a:t>The Supreme Court didn't find it significant that White suffered no monetary loss, was only asked to do work within her job description, and</a:t>
            </a:r>
            <a:r>
              <a:rPr lang="en-US" sz="2400" dirty="0">
                <a:solidFill>
                  <a:schemeClr val="tx1"/>
                </a:solidFill>
                <a:ea typeface="+mn-lt"/>
                <a:cs typeface="+mn-lt"/>
              </a:rPr>
              <a:t> </a:t>
            </a:r>
            <a:r>
              <a:rPr lang="en-US" sz="2400">
                <a:solidFill>
                  <a:schemeClr val="tx1"/>
                </a:solidFill>
                <a:ea typeface="+mn-lt"/>
                <a:cs typeface="+mn-lt"/>
              </a:rPr>
              <a:t>was cleared of misconduct by her employer.</a:t>
            </a:r>
            <a:endParaRPr lang="en-US" sz="2400">
              <a:solidFill>
                <a:schemeClr val="tx1"/>
              </a:solidFill>
            </a:endParaRPr>
          </a:p>
          <a:p>
            <a:pPr>
              <a:buFont typeface="Wingdings" pitchFamily="34" charset="0"/>
              <a:buChar char="v"/>
            </a:pPr>
            <a:r>
              <a:rPr lang="en-US" sz="2400">
                <a:solidFill>
                  <a:schemeClr val="tx1"/>
                </a:solidFill>
              </a:rPr>
              <a:t>They focused more on the effect of the conduct on other workers than the effect of the conduct on White.</a:t>
            </a:r>
          </a:p>
          <a:p>
            <a:pPr marL="45720" indent="0">
              <a:buNone/>
            </a:pPr>
            <a:endParaRPr lang="en-US" dirty="0"/>
          </a:p>
          <a:p>
            <a:endParaRPr lang="en-US" dirty="0"/>
          </a:p>
          <a:p>
            <a:endParaRPr lang="en-US" dirty="0"/>
          </a:p>
        </p:txBody>
      </p:sp>
      <p:sp>
        <p:nvSpPr>
          <p:cNvPr id="6" name="TextBox 5">
            <a:extLst>
              <a:ext uri="{FF2B5EF4-FFF2-40B4-BE49-F238E27FC236}">
                <a16:creationId xmlns:a16="http://schemas.microsoft.com/office/drawing/2014/main" id="{918BC1C0-E84C-4944-B23E-4EC3866CECEE}"/>
              </a:ext>
            </a:extLst>
          </p:cNvPr>
          <p:cNvSpPr txBox="1"/>
          <p:nvPr/>
        </p:nvSpPr>
        <p:spPr>
          <a:xfrm>
            <a:off x="4146550" y="5345430"/>
            <a:ext cx="427736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t>What were the protected activities?</a:t>
            </a:r>
          </a:p>
          <a:p>
            <a:r>
              <a:rPr lang="en-US" sz="2000"/>
              <a:t>What were the adverse actions?</a:t>
            </a:r>
            <a:endParaRPr lang="en-US" sz="2000" dirty="0"/>
          </a:p>
        </p:txBody>
      </p:sp>
      <p:sp>
        <p:nvSpPr>
          <p:cNvPr id="7" name="TextBox 6">
            <a:extLst>
              <a:ext uri="{FF2B5EF4-FFF2-40B4-BE49-F238E27FC236}">
                <a16:creationId xmlns:a16="http://schemas.microsoft.com/office/drawing/2014/main" id="{D3DFDB2B-CB17-4CD0-8605-D8AB568210A4}"/>
              </a:ext>
            </a:extLst>
          </p:cNvPr>
          <p:cNvSpPr txBox="1"/>
          <p:nvPr/>
        </p:nvSpPr>
        <p:spPr>
          <a:xfrm>
            <a:off x="2804160" y="5445760"/>
            <a:ext cx="95504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t>QUIZ</a:t>
            </a:r>
          </a:p>
        </p:txBody>
      </p:sp>
    </p:spTree>
    <p:extLst>
      <p:ext uri="{BB962C8B-B14F-4D97-AF65-F5344CB8AC3E}">
        <p14:creationId xmlns:p14="http://schemas.microsoft.com/office/powerpoint/2010/main" val="2069559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2176B836-17A2-4C8A-A766-5429C725E2A8}"/>
              </a:ext>
            </a:extLst>
          </p:cNvPr>
          <p:cNvSpPr>
            <a:spLocks noGrp="1"/>
          </p:cNvSpPr>
          <p:nvPr>
            <p:ph type="title"/>
          </p:nvPr>
        </p:nvSpPr>
        <p:spPr>
          <a:xfrm>
            <a:off x="441009" y="873457"/>
            <a:ext cx="3273042" cy="5222543"/>
          </a:xfrm>
        </p:spPr>
        <p:txBody>
          <a:bodyPr>
            <a:normAutofit/>
          </a:bodyPr>
          <a:lstStyle/>
          <a:p>
            <a:pPr algn="ctr"/>
            <a:r>
              <a:rPr lang="en-US" sz="4000" dirty="0">
                <a:solidFill>
                  <a:srgbClr val="FFFFFF"/>
                </a:solidFill>
              </a:rPr>
              <a:t>Retaliation is </a:t>
            </a:r>
            <a:r>
              <a:rPr lang="en-US" sz="4000">
                <a:solidFill>
                  <a:srgbClr val="FFFFFF"/>
                </a:solidFill>
              </a:rPr>
              <a:t> Emotional</a:t>
            </a:r>
            <a:endParaRPr lang="en-US" sz="4000" dirty="0">
              <a:solidFill>
                <a:srgbClr val="FFFFFF"/>
              </a:solidFill>
            </a:endParaRPr>
          </a:p>
        </p:txBody>
      </p:sp>
      <p:sp>
        <p:nvSpPr>
          <p:cNvPr id="4" name="Content Placeholder 2">
            <a:extLst>
              <a:ext uri="{FF2B5EF4-FFF2-40B4-BE49-F238E27FC236}">
                <a16:creationId xmlns:a16="http://schemas.microsoft.com/office/drawing/2014/main" id="{61A574BF-0CC0-4688-BD78-EAB085F1BD75}"/>
              </a:ext>
            </a:extLst>
          </p:cNvPr>
          <p:cNvSpPr txBox="1">
            <a:spLocks/>
          </p:cNvSpPr>
          <p:nvPr/>
        </p:nvSpPr>
        <p:spPr>
          <a:xfrm>
            <a:off x="8571401" y="1544017"/>
            <a:ext cx="2850870" cy="4003343"/>
          </a:xfrm>
          <a:prstGeom prst="rect">
            <a:avLst/>
          </a:prstGeom>
        </p:spPr>
        <p:txBody>
          <a:bodyPr vert="horz" lIns="91440" tIns="45720" rIns="91440" bIns="45720" rtlCol="0" anchor="ctr">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None/>
            </a:pPr>
            <a:endParaRPr lang="en-US" sz="2400" dirty="0">
              <a:solidFill>
                <a:schemeClr val="tx1"/>
              </a:solidFill>
            </a:endParaRPr>
          </a:p>
          <a:p>
            <a:endParaRPr lang="en-US" sz="2000" dirty="0">
              <a:solidFill>
                <a:schemeClr val="tx1"/>
              </a:solidFill>
            </a:endParaRPr>
          </a:p>
          <a:p>
            <a:endParaRPr lang="en-US" sz="2000">
              <a:solidFill>
                <a:schemeClr val="tx1"/>
              </a:solidFill>
            </a:endParaRPr>
          </a:p>
        </p:txBody>
      </p:sp>
      <p:sp>
        <p:nvSpPr>
          <p:cNvPr id="7" name="Content Placeholder 6">
            <a:extLst>
              <a:ext uri="{FF2B5EF4-FFF2-40B4-BE49-F238E27FC236}">
                <a16:creationId xmlns:a16="http://schemas.microsoft.com/office/drawing/2014/main" id="{F3FF71EB-2622-426F-A4E7-1A747061A0AB}"/>
              </a:ext>
            </a:extLst>
          </p:cNvPr>
          <p:cNvSpPr>
            <a:spLocks noGrp="1"/>
          </p:cNvSpPr>
          <p:nvPr>
            <p:ph idx="1"/>
          </p:nvPr>
        </p:nvSpPr>
        <p:spPr>
          <a:xfrm>
            <a:off x="4536440" y="248920"/>
            <a:ext cx="7373511" cy="4709160"/>
          </a:xfrm>
        </p:spPr>
        <p:txBody>
          <a:bodyPr vert="horz" lIns="91440" tIns="45720" rIns="91440" bIns="45720" rtlCol="0" anchor="t">
            <a:normAutofit/>
          </a:bodyPr>
          <a:lstStyle/>
          <a:p>
            <a:r>
              <a:rPr lang="en-US" dirty="0">
                <a:solidFill>
                  <a:schemeClr val="tx1"/>
                </a:solidFill>
              </a:rPr>
              <a:t>Retaliation most often bubbles up from strong emotions and feelings of unfairness, not from a specific plan of harming another person.</a:t>
            </a:r>
          </a:p>
          <a:p>
            <a:endParaRPr lang="en-US" sz="800" dirty="0">
              <a:solidFill>
                <a:schemeClr val="tx1"/>
              </a:solidFill>
            </a:endParaRPr>
          </a:p>
          <a:p>
            <a:pPr lvl="1"/>
            <a:r>
              <a:rPr lang="en-US" dirty="0">
                <a:solidFill>
                  <a:schemeClr val="tx1"/>
                </a:solidFill>
              </a:rPr>
              <a:t>Be especially cautious when you know the individuals involved </a:t>
            </a:r>
            <a:r>
              <a:rPr lang="en-US">
                <a:solidFill>
                  <a:schemeClr val="tx1"/>
                </a:solidFill>
              </a:rPr>
              <a:t>and have heard one or more stories about what happened. </a:t>
            </a:r>
            <a:endParaRPr lang="en-US" dirty="0">
              <a:solidFill>
                <a:schemeClr val="tx1"/>
              </a:solidFill>
            </a:endParaRPr>
          </a:p>
          <a:p>
            <a:pPr lvl="1"/>
            <a:r>
              <a:rPr lang="en-US" dirty="0">
                <a:solidFill>
                  <a:schemeClr val="tx1"/>
                </a:solidFill>
              </a:rPr>
              <a:t>Be conscious of your emotional desire for a specific result.</a:t>
            </a:r>
          </a:p>
          <a:p>
            <a:pPr lvl="1"/>
            <a:r>
              <a:rPr lang="en-US" dirty="0">
                <a:solidFill>
                  <a:schemeClr val="tx1"/>
                </a:solidFill>
              </a:rPr>
              <a:t>Remember that there may be more information you are not aware of.</a:t>
            </a:r>
          </a:p>
          <a:p>
            <a:pPr lvl="1"/>
            <a:r>
              <a:rPr lang="en-US" dirty="0">
                <a:solidFill>
                  <a:schemeClr val="tx1"/>
                </a:solidFill>
              </a:rPr>
              <a:t>What you read in a newspaper about a legal case is rarely accurate or explained well. Take it with a grain of salt. </a:t>
            </a:r>
          </a:p>
          <a:p>
            <a:r>
              <a:rPr lang="en-US" b="1" dirty="0">
                <a:solidFill>
                  <a:schemeClr val="tx1"/>
                </a:solidFill>
              </a:rPr>
              <a:t>Treat people who have made a report or complaint the </a:t>
            </a:r>
            <a:r>
              <a:rPr lang="en-US" b="1">
                <a:solidFill>
                  <a:schemeClr val="tx1"/>
                </a:solidFill>
              </a:rPr>
              <a:t>same as people who have not. </a:t>
            </a:r>
            <a:endParaRPr lang="en-US" b="1" dirty="0">
              <a:solidFill>
                <a:schemeClr val="tx1"/>
              </a:solidFill>
            </a:endParaRPr>
          </a:p>
          <a:p>
            <a:pPr marL="45720" indent="0">
              <a:buNone/>
            </a:pPr>
            <a:endParaRPr lang="en-US" dirty="0">
              <a:solidFill>
                <a:schemeClr val="tx1"/>
              </a:solidFill>
            </a:endParaRPr>
          </a:p>
        </p:txBody>
      </p:sp>
      <p:sp>
        <p:nvSpPr>
          <p:cNvPr id="3" name="TextBox 2">
            <a:extLst>
              <a:ext uri="{FF2B5EF4-FFF2-40B4-BE49-F238E27FC236}">
                <a16:creationId xmlns:a16="http://schemas.microsoft.com/office/drawing/2014/main" id="{3E74F03A-7FFF-45B6-B337-3C60B37B8876}"/>
              </a:ext>
            </a:extLst>
          </p:cNvPr>
          <p:cNvSpPr txBox="1"/>
          <p:nvPr/>
        </p:nvSpPr>
        <p:spPr>
          <a:xfrm>
            <a:off x="4683760" y="5008880"/>
            <a:ext cx="7162800" cy="1292662"/>
          </a:xfrm>
          <a:custGeom>
            <a:avLst/>
            <a:gdLst>
              <a:gd name="connsiteX0" fmla="*/ 0 w 7162800"/>
              <a:gd name="connsiteY0" fmla="*/ 0 h 1292662"/>
              <a:gd name="connsiteX1" fmla="*/ 794420 w 7162800"/>
              <a:gd name="connsiteY1" fmla="*/ 0 h 1292662"/>
              <a:gd name="connsiteX2" fmla="*/ 1230699 w 7162800"/>
              <a:gd name="connsiteY2" fmla="*/ 0 h 1292662"/>
              <a:gd name="connsiteX3" fmla="*/ 1881863 w 7162800"/>
              <a:gd name="connsiteY3" fmla="*/ 0 h 1292662"/>
              <a:gd name="connsiteX4" fmla="*/ 2461399 w 7162800"/>
              <a:gd name="connsiteY4" fmla="*/ 0 h 1292662"/>
              <a:gd name="connsiteX5" fmla="*/ 3184190 w 7162800"/>
              <a:gd name="connsiteY5" fmla="*/ 0 h 1292662"/>
              <a:gd name="connsiteX6" fmla="*/ 3978610 w 7162800"/>
              <a:gd name="connsiteY6" fmla="*/ 0 h 1292662"/>
              <a:gd name="connsiteX7" fmla="*/ 4486517 w 7162800"/>
              <a:gd name="connsiteY7" fmla="*/ 0 h 1292662"/>
              <a:gd name="connsiteX8" fmla="*/ 5209309 w 7162800"/>
              <a:gd name="connsiteY8" fmla="*/ 0 h 1292662"/>
              <a:gd name="connsiteX9" fmla="*/ 5932101 w 7162800"/>
              <a:gd name="connsiteY9" fmla="*/ 0 h 1292662"/>
              <a:gd name="connsiteX10" fmla="*/ 6583264 w 7162800"/>
              <a:gd name="connsiteY10" fmla="*/ 0 h 1292662"/>
              <a:gd name="connsiteX11" fmla="*/ 7162800 w 7162800"/>
              <a:gd name="connsiteY11" fmla="*/ 0 h 1292662"/>
              <a:gd name="connsiteX12" fmla="*/ 7162800 w 7162800"/>
              <a:gd name="connsiteY12" fmla="*/ 646331 h 1292662"/>
              <a:gd name="connsiteX13" fmla="*/ 7162800 w 7162800"/>
              <a:gd name="connsiteY13" fmla="*/ 1292662 h 1292662"/>
              <a:gd name="connsiteX14" fmla="*/ 6440008 w 7162800"/>
              <a:gd name="connsiteY14" fmla="*/ 1292662 h 1292662"/>
              <a:gd name="connsiteX15" fmla="*/ 6003729 w 7162800"/>
              <a:gd name="connsiteY15" fmla="*/ 1292662 h 1292662"/>
              <a:gd name="connsiteX16" fmla="*/ 5209309 w 7162800"/>
              <a:gd name="connsiteY16" fmla="*/ 1292662 h 1292662"/>
              <a:gd name="connsiteX17" fmla="*/ 4773029 w 7162800"/>
              <a:gd name="connsiteY17" fmla="*/ 1292662 h 1292662"/>
              <a:gd name="connsiteX18" fmla="*/ 4336750 w 7162800"/>
              <a:gd name="connsiteY18" fmla="*/ 1292662 h 1292662"/>
              <a:gd name="connsiteX19" fmla="*/ 3542330 w 7162800"/>
              <a:gd name="connsiteY19" fmla="*/ 1292662 h 1292662"/>
              <a:gd name="connsiteX20" fmla="*/ 2962795 w 7162800"/>
              <a:gd name="connsiteY20" fmla="*/ 1292662 h 1292662"/>
              <a:gd name="connsiteX21" fmla="*/ 2168375 w 7162800"/>
              <a:gd name="connsiteY21" fmla="*/ 1292662 h 1292662"/>
              <a:gd name="connsiteX22" fmla="*/ 1588839 w 7162800"/>
              <a:gd name="connsiteY22" fmla="*/ 1292662 h 1292662"/>
              <a:gd name="connsiteX23" fmla="*/ 1152560 w 7162800"/>
              <a:gd name="connsiteY23" fmla="*/ 1292662 h 1292662"/>
              <a:gd name="connsiteX24" fmla="*/ 0 w 7162800"/>
              <a:gd name="connsiteY24" fmla="*/ 1292662 h 1292662"/>
              <a:gd name="connsiteX25" fmla="*/ 0 w 7162800"/>
              <a:gd name="connsiteY25" fmla="*/ 672184 h 1292662"/>
              <a:gd name="connsiteX26" fmla="*/ 0 w 7162800"/>
              <a:gd name="connsiteY26" fmla="*/ 0 h 1292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162800" h="1292662" extrusionOk="0">
                <a:moveTo>
                  <a:pt x="0" y="0"/>
                </a:moveTo>
                <a:cubicBezTo>
                  <a:pt x="297941" y="-20489"/>
                  <a:pt x="423513" y="-4558"/>
                  <a:pt x="794420" y="0"/>
                </a:cubicBezTo>
                <a:cubicBezTo>
                  <a:pt x="1165327" y="4558"/>
                  <a:pt x="1038871" y="20699"/>
                  <a:pt x="1230699" y="0"/>
                </a:cubicBezTo>
                <a:cubicBezTo>
                  <a:pt x="1422527" y="-20699"/>
                  <a:pt x="1683758" y="22605"/>
                  <a:pt x="1881863" y="0"/>
                </a:cubicBezTo>
                <a:cubicBezTo>
                  <a:pt x="2079968" y="-22605"/>
                  <a:pt x="2288167" y="18420"/>
                  <a:pt x="2461399" y="0"/>
                </a:cubicBezTo>
                <a:cubicBezTo>
                  <a:pt x="2634631" y="-18420"/>
                  <a:pt x="2908829" y="21573"/>
                  <a:pt x="3184190" y="0"/>
                </a:cubicBezTo>
                <a:cubicBezTo>
                  <a:pt x="3459551" y="-21573"/>
                  <a:pt x="3582182" y="8601"/>
                  <a:pt x="3978610" y="0"/>
                </a:cubicBezTo>
                <a:cubicBezTo>
                  <a:pt x="4375038" y="-8601"/>
                  <a:pt x="4315250" y="23031"/>
                  <a:pt x="4486517" y="0"/>
                </a:cubicBezTo>
                <a:cubicBezTo>
                  <a:pt x="4657784" y="-23031"/>
                  <a:pt x="4860757" y="-8124"/>
                  <a:pt x="5209309" y="0"/>
                </a:cubicBezTo>
                <a:cubicBezTo>
                  <a:pt x="5557861" y="8124"/>
                  <a:pt x="5642187" y="-4196"/>
                  <a:pt x="5932101" y="0"/>
                </a:cubicBezTo>
                <a:cubicBezTo>
                  <a:pt x="6222015" y="4196"/>
                  <a:pt x="6269560" y="16657"/>
                  <a:pt x="6583264" y="0"/>
                </a:cubicBezTo>
                <a:cubicBezTo>
                  <a:pt x="6896968" y="-16657"/>
                  <a:pt x="6968779" y="1022"/>
                  <a:pt x="7162800" y="0"/>
                </a:cubicBezTo>
                <a:cubicBezTo>
                  <a:pt x="7152798" y="294316"/>
                  <a:pt x="7186543" y="491978"/>
                  <a:pt x="7162800" y="646331"/>
                </a:cubicBezTo>
                <a:cubicBezTo>
                  <a:pt x="7139057" y="800684"/>
                  <a:pt x="7143961" y="1004067"/>
                  <a:pt x="7162800" y="1292662"/>
                </a:cubicBezTo>
                <a:cubicBezTo>
                  <a:pt x="6841997" y="1308065"/>
                  <a:pt x="6710714" y="1274122"/>
                  <a:pt x="6440008" y="1292662"/>
                </a:cubicBezTo>
                <a:cubicBezTo>
                  <a:pt x="6169302" y="1311202"/>
                  <a:pt x="6122311" y="1277111"/>
                  <a:pt x="6003729" y="1292662"/>
                </a:cubicBezTo>
                <a:cubicBezTo>
                  <a:pt x="5885147" y="1308213"/>
                  <a:pt x="5509004" y="1298822"/>
                  <a:pt x="5209309" y="1292662"/>
                </a:cubicBezTo>
                <a:cubicBezTo>
                  <a:pt x="4909614" y="1286502"/>
                  <a:pt x="4975729" y="1312019"/>
                  <a:pt x="4773029" y="1292662"/>
                </a:cubicBezTo>
                <a:cubicBezTo>
                  <a:pt x="4570329" y="1273305"/>
                  <a:pt x="4519654" y="1302179"/>
                  <a:pt x="4336750" y="1292662"/>
                </a:cubicBezTo>
                <a:cubicBezTo>
                  <a:pt x="4153846" y="1283145"/>
                  <a:pt x="3756222" y="1262237"/>
                  <a:pt x="3542330" y="1292662"/>
                </a:cubicBezTo>
                <a:cubicBezTo>
                  <a:pt x="3328438" y="1323087"/>
                  <a:pt x="3133424" y="1264895"/>
                  <a:pt x="2962795" y="1292662"/>
                </a:cubicBezTo>
                <a:cubicBezTo>
                  <a:pt x="2792167" y="1320429"/>
                  <a:pt x="2490624" y="1267252"/>
                  <a:pt x="2168375" y="1292662"/>
                </a:cubicBezTo>
                <a:cubicBezTo>
                  <a:pt x="1846126" y="1318072"/>
                  <a:pt x="1749003" y="1264806"/>
                  <a:pt x="1588839" y="1292662"/>
                </a:cubicBezTo>
                <a:cubicBezTo>
                  <a:pt x="1428675" y="1320518"/>
                  <a:pt x="1323677" y="1286514"/>
                  <a:pt x="1152560" y="1292662"/>
                </a:cubicBezTo>
                <a:cubicBezTo>
                  <a:pt x="981443" y="1298810"/>
                  <a:pt x="451275" y="1266644"/>
                  <a:pt x="0" y="1292662"/>
                </a:cubicBezTo>
                <a:cubicBezTo>
                  <a:pt x="7739" y="1103335"/>
                  <a:pt x="14163" y="857113"/>
                  <a:pt x="0" y="672184"/>
                </a:cubicBezTo>
                <a:cubicBezTo>
                  <a:pt x="-14163" y="487255"/>
                  <a:pt x="21280" y="166329"/>
                  <a:pt x="0" y="0"/>
                </a:cubicBezTo>
                <a:close/>
              </a:path>
            </a:pathLst>
          </a:custGeom>
          <a:noFill/>
          <a:ln w="28575">
            <a:solidFill>
              <a:srgbClr val="7030A0"/>
            </a:solidFill>
            <a:extLst>
              <a:ext uri="{C807C97D-BFC1-408E-A445-0C87EB9F89A2}">
                <ask:lineSketchStyleProps xmlns:ask="http://schemas.microsoft.com/office/drawing/2018/sketchyshapes" sd="740185449">
                  <a:prstGeom prst="rect">
                    <a:avLst/>
                  </a:prstGeom>
                  <ask:type>
                    <ask:lineSketchFreehand/>
                  </ask:type>
                </ask:lineSketchStyleProps>
              </a:ext>
            </a:extLst>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a:t>But Ruth, What About False Complaints?</a:t>
            </a:r>
            <a:endParaRPr lang="en-US"/>
          </a:p>
          <a:p>
            <a:pPr algn="ctr"/>
            <a:r>
              <a:rPr lang="en-US" dirty="0"/>
              <a:t>Intentionally false complaints are rare. </a:t>
            </a:r>
          </a:p>
          <a:p>
            <a:pPr algn="ctr"/>
            <a:r>
              <a:rPr lang="en-US" dirty="0"/>
              <a:t>Most people who complain fully believe that a wrong has been done to </a:t>
            </a:r>
            <a:r>
              <a:rPr lang="en-US"/>
              <a:t>them (whether this is objectively true or not).  </a:t>
            </a:r>
            <a:endParaRPr lang="en-US" dirty="0"/>
          </a:p>
        </p:txBody>
      </p:sp>
    </p:spTree>
    <p:extLst>
      <p:ext uri="{BB962C8B-B14F-4D97-AF65-F5344CB8AC3E}">
        <p14:creationId xmlns:p14="http://schemas.microsoft.com/office/powerpoint/2010/main" val="2496725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ED17D4-1D49-4713-AE8F-511F35C3D7E5}"/>
              </a:ext>
            </a:extLst>
          </p:cNvPr>
          <p:cNvSpPr>
            <a:spLocks noGrp="1"/>
          </p:cNvSpPr>
          <p:nvPr>
            <p:ph idx="1"/>
          </p:nvPr>
        </p:nvSpPr>
        <p:spPr>
          <a:xfrm>
            <a:off x="1143000" y="614680"/>
            <a:ext cx="9872871" cy="5481320"/>
          </a:xfrm>
          <a:custGeom>
            <a:avLst/>
            <a:gdLst>
              <a:gd name="connsiteX0" fmla="*/ 0 w 9872871"/>
              <a:gd name="connsiteY0" fmla="*/ 0 h 5481320"/>
              <a:gd name="connsiteX1" fmla="*/ 362005 w 9872871"/>
              <a:gd name="connsiteY1" fmla="*/ 0 h 5481320"/>
              <a:gd name="connsiteX2" fmla="*/ 822739 w 9872871"/>
              <a:gd name="connsiteY2" fmla="*/ 0 h 5481320"/>
              <a:gd name="connsiteX3" fmla="*/ 1678388 w 9872871"/>
              <a:gd name="connsiteY3" fmla="*/ 0 h 5481320"/>
              <a:gd name="connsiteX4" fmla="*/ 2534037 w 9872871"/>
              <a:gd name="connsiteY4" fmla="*/ 0 h 5481320"/>
              <a:gd name="connsiteX5" fmla="*/ 3192228 w 9872871"/>
              <a:gd name="connsiteY5" fmla="*/ 0 h 5481320"/>
              <a:gd name="connsiteX6" fmla="*/ 3554234 w 9872871"/>
              <a:gd name="connsiteY6" fmla="*/ 0 h 5481320"/>
              <a:gd name="connsiteX7" fmla="*/ 4311154 w 9872871"/>
              <a:gd name="connsiteY7" fmla="*/ 0 h 5481320"/>
              <a:gd name="connsiteX8" fmla="*/ 4771888 w 9872871"/>
              <a:gd name="connsiteY8" fmla="*/ 0 h 5481320"/>
              <a:gd name="connsiteX9" fmla="*/ 5331350 w 9872871"/>
              <a:gd name="connsiteY9" fmla="*/ 0 h 5481320"/>
              <a:gd name="connsiteX10" fmla="*/ 5890813 w 9872871"/>
              <a:gd name="connsiteY10" fmla="*/ 0 h 5481320"/>
              <a:gd name="connsiteX11" fmla="*/ 6450276 w 9872871"/>
              <a:gd name="connsiteY11" fmla="*/ 0 h 5481320"/>
              <a:gd name="connsiteX12" fmla="*/ 7305925 w 9872871"/>
              <a:gd name="connsiteY12" fmla="*/ 0 h 5481320"/>
              <a:gd name="connsiteX13" fmla="*/ 7865387 w 9872871"/>
              <a:gd name="connsiteY13" fmla="*/ 0 h 5481320"/>
              <a:gd name="connsiteX14" fmla="*/ 8721036 w 9872871"/>
              <a:gd name="connsiteY14" fmla="*/ 0 h 5481320"/>
              <a:gd name="connsiteX15" fmla="*/ 9280499 w 9872871"/>
              <a:gd name="connsiteY15" fmla="*/ 0 h 5481320"/>
              <a:gd name="connsiteX16" fmla="*/ 9872871 w 9872871"/>
              <a:gd name="connsiteY16" fmla="*/ 0 h 5481320"/>
              <a:gd name="connsiteX17" fmla="*/ 9872871 w 9872871"/>
              <a:gd name="connsiteY17" fmla="*/ 520725 h 5481320"/>
              <a:gd name="connsiteX18" fmla="*/ 9872871 w 9872871"/>
              <a:gd name="connsiteY18" fmla="*/ 1315517 h 5481320"/>
              <a:gd name="connsiteX19" fmla="*/ 9872871 w 9872871"/>
              <a:gd name="connsiteY19" fmla="*/ 1891055 h 5481320"/>
              <a:gd name="connsiteX20" fmla="*/ 9872871 w 9872871"/>
              <a:gd name="connsiteY20" fmla="*/ 2411781 h 5481320"/>
              <a:gd name="connsiteX21" fmla="*/ 9872871 w 9872871"/>
              <a:gd name="connsiteY21" fmla="*/ 3042133 h 5481320"/>
              <a:gd name="connsiteX22" fmla="*/ 9872871 w 9872871"/>
              <a:gd name="connsiteY22" fmla="*/ 3836924 h 5481320"/>
              <a:gd name="connsiteX23" fmla="*/ 9872871 w 9872871"/>
              <a:gd name="connsiteY23" fmla="*/ 4522089 h 5481320"/>
              <a:gd name="connsiteX24" fmla="*/ 9872871 w 9872871"/>
              <a:gd name="connsiteY24" fmla="*/ 5481320 h 5481320"/>
              <a:gd name="connsiteX25" fmla="*/ 9017222 w 9872871"/>
              <a:gd name="connsiteY25" fmla="*/ 5481320 h 5481320"/>
              <a:gd name="connsiteX26" fmla="*/ 8457759 w 9872871"/>
              <a:gd name="connsiteY26" fmla="*/ 5481320 h 5481320"/>
              <a:gd name="connsiteX27" fmla="*/ 7602111 w 9872871"/>
              <a:gd name="connsiteY27" fmla="*/ 5481320 h 5481320"/>
              <a:gd name="connsiteX28" fmla="*/ 6943919 w 9872871"/>
              <a:gd name="connsiteY28" fmla="*/ 5481320 h 5481320"/>
              <a:gd name="connsiteX29" fmla="*/ 6285728 w 9872871"/>
              <a:gd name="connsiteY29" fmla="*/ 5481320 h 5481320"/>
              <a:gd name="connsiteX30" fmla="*/ 5430079 w 9872871"/>
              <a:gd name="connsiteY30" fmla="*/ 5481320 h 5481320"/>
              <a:gd name="connsiteX31" fmla="*/ 4969345 w 9872871"/>
              <a:gd name="connsiteY31" fmla="*/ 5481320 h 5481320"/>
              <a:gd name="connsiteX32" fmla="*/ 4212425 w 9872871"/>
              <a:gd name="connsiteY32" fmla="*/ 5481320 h 5481320"/>
              <a:gd name="connsiteX33" fmla="*/ 3455505 w 9872871"/>
              <a:gd name="connsiteY33" fmla="*/ 5481320 h 5481320"/>
              <a:gd name="connsiteX34" fmla="*/ 2599856 w 9872871"/>
              <a:gd name="connsiteY34" fmla="*/ 5481320 h 5481320"/>
              <a:gd name="connsiteX35" fmla="*/ 1842936 w 9872871"/>
              <a:gd name="connsiteY35" fmla="*/ 5481320 h 5481320"/>
              <a:gd name="connsiteX36" fmla="*/ 1480931 w 9872871"/>
              <a:gd name="connsiteY36" fmla="*/ 5481320 h 5481320"/>
              <a:gd name="connsiteX37" fmla="*/ 822739 w 9872871"/>
              <a:gd name="connsiteY37" fmla="*/ 5481320 h 5481320"/>
              <a:gd name="connsiteX38" fmla="*/ 0 w 9872871"/>
              <a:gd name="connsiteY38" fmla="*/ 5481320 h 5481320"/>
              <a:gd name="connsiteX39" fmla="*/ 0 w 9872871"/>
              <a:gd name="connsiteY39" fmla="*/ 4850968 h 5481320"/>
              <a:gd name="connsiteX40" fmla="*/ 0 w 9872871"/>
              <a:gd name="connsiteY40" fmla="*/ 4110990 h 5481320"/>
              <a:gd name="connsiteX41" fmla="*/ 0 w 9872871"/>
              <a:gd name="connsiteY41" fmla="*/ 3316199 h 5481320"/>
              <a:gd name="connsiteX42" fmla="*/ 0 w 9872871"/>
              <a:gd name="connsiteY42" fmla="*/ 2740660 h 5481320"/>
              <a:gd name="connsiteX43" fmla="*/ 0 w 9872871"/>
              <a:gd name="connsiteY43" fmla="*/ 2110308 h 5481320"/>
              <a:gd name="connsiteX44" fmla="*/ 0 w 9872871"/>
              <a:gd name="connsiteY44" fmla="*/ 1479956 h 5481320"/>
              <a:gd name="connsiteX45" fmla="*/ 0 w 9872871"/>
              <a:gd name="connsiteY45" fmla="*/ 904418 h 5481320"/>
              <a:gd name="connsiteX46" fmla="*/ 0 w 9872871"/>
              <a:gd name="connsiteY46" fmla="*/ 0 h 5481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9872871" h="5481320" fill="none" extrusionOk="0">
                <a:moveTo>
                  <a:pt x="0" y="0"/>
                </a:moveTo>
                <a:cubicBezTo>
                  <a:pt x="129085" y="-3972"/>
                  <a:pt x="267698" y="-86"/>
                  <a:pt x="362005" y="0"/>
                </a:cubicBezTo>
                <a:cubicBezTo>
                  <a:pt x="456313" y="86"/>
                  <a:pt x="685501" y="10394"/>
                  <a:pt x="822739" y="0"/>
                </a:cubicBezTo>
                <a:cubicBezTo>
                  <a:pt x="959977" y="-10394"/>
                  <a:pt x="1370882" y="-7146"/>
                  <a:pt x="1678388" y="0"/>
                </a:cubicBezTo>
                <a:cubicBezTo>
                  <a:pt x="1985894" y="7146"/>
                  <a:pt x="2125298" y="35869"/>
                  <a:pt x="2534037" y="0"/>
                </a:cubicBezTo>
                <a:cubicBezTo>
                  <a:pt x="2942776" y="-35869"/>
                  <a:pt x="2935200" y="-22743"/>
                  <a:pt x="3192228" y="0"/>
                </a:cubicBezTo>
                <a:cubicBezTo>
                  <a:pt x="3449256" y="22743"/>
                  <a:pt x="3462762" y="6601"/>
                  <a:pt x="3554234" y="0"/>
                </a:cubicBezTo>
                <a:cubicBezTo>
                  <a:pt x="3645706" y="-6601"/>
                  <a:pt x="4073546" y="32026"/>
                  <a:pt x="4311154" y="0"/>
                </a:cubicBezTo>
                <a:cubicBezTo>
                  <a:pt x="4548762" y="-32026"/>
                  <a:pt x="4559015" y="16673"/>
                  <a:pt x="4771888" y="0"/>
                </a:cubicBezTo>
                <a:cubicBezTo>
                  <a:pt x="4984761" y="-16673"/>
                  <a:pt x="5076174" y="-18777"/>
                  <a:pt x="5331350" y="0"/>
                </a:cubicBezTo>
                <a:cubicBezTo>
                  <a:pt x="5586526" y="18777"/>
                  <a:pt x="5685302" y="-14245"/>
                  <a:pt x="5890813" y="0"/>
                </a:cubicBezTo>
                <a:cubicBezTo>
                  <a:pt x="6096324" y="14245"/>
                  <a:pt x="6192056" y="-20131"/>
                  <a:pt x="6450276" y="0"/>
                </a:cubicBezTo>
                <a:cubicBezTo>
                  <a:pt x="6708496" y="20131"/>
                  <a:pt x="7002026" y="9416"/>
                  <a:pt x="7305925" y="0"/>
                </a:cubicBezTo>
                <a:cubicBezTo>
                  <a:pt x="7609824" y="-9416"/>
                  <a:pt x="7620954" y="27901"/>
                  <a:pt x="7865387" y="0"/>
                </a:cubicBezTo>
                <a:cubicBezTo>
                  <a:pt x="8109820" y="-27901"/>
                  <a:pt x="8487713" y="25381"/>
                  <a:pt x="8721036" y="0"/>
                </a:cubicBezTo>
                <a:cubicBezTo>
                  <a:pt x="8954359" y="-25381"/>
                  <a:pt x="9109004" y="-19182"/>
                  <a:pt x="9280499" y="0"/>
                </a:cubicBezTo>
                <a:cubicBezTo>
                  <a:pt x="9451994" y="19182"/>
                  <a:pt x="9598681" y="9939"/>
                  <a:pt x="9872871" y="0"/>
                </a:cubicBezTo>
                <a:cubicBezTo>
                  <a:pt x="9890668" y="129596"/>
                  <a:pt x="9892353" y="366045"/>
                  <a:pt x="9872871" y="520725"/>
                </a:cubicBezTo>
                <a:cubicBezTo>
                  <a:pt x="9853389" y="675406"/>
                  <a:pt x="9849117" y="991202"/>
                  <a:pt x="9872871" y="1315517"/>
                </a:cubicBezTo>
                <a:cubicBezTo>
                  <a:pt x="9896625" y="1639832"/>
                  <a:pt x="9849718" y="1627395"/>
                  <a:pt x="9872871" y="1891055"/>
                </a:cubicBezTo>
                <a:cubicBezTo>
                  <a:pt x="9896024" y="2154715"/>
                  <a:pt x="9858218" y="2288615"/>
                  <a:pt x="9872871" y="2411781"/>
                </a:cubicBezTo>
                <a:cubicBezTo>
                  <a:pt x="9887524" y="2534947"/>
                  <a:pt x="9881745" y="2753430"/>
                  <a:pt x="9872871" y="3042133"/>
                </a:cubicBezTo>
                <a:cubicBezTo>
                  <a:pt x="9863997" y="3330836"/>
                  <a:pt x="9891120" y="3582102"/>
                  <a:pt x="9872871" y="3836924"/>
                </a:cubicBezTo>
                <a:cubicBezTo>
                  <a:pt x="9854622" y="4091746"/>
                  <a:pt x="9883657" y="4230730"/>
                  <a:pt x="9872871" y="4522089"/>
                </a:cubicBezTo>
                <a:cubicBezTo>
                  <a:pt x="9862085" y="4813449"/>
                  <a:pt x="9898586" y="5112009"/>
                  <a:pt x="9872871" y="5481320"/>
                </a:cubicBezTo>
                <a:cubicBezTo>
                  <a:pt x="9567437" y="5446643"/>
                  <a:pt x="9201224" y="5511675"/>
                  <a:pt x="9017222" y="5481320"/>
                </a:cubicBezTo>
                <a:cubicBezTo>
                  <a:pt x="8833220" y="5450965"/>
                  <a:pt x="8579627" y="5493535"/>
                  <a:pt x="8457759" y="5481320"/>
                </a:cubicBezTo>
                <a:cubicBezTo>
                  <a:pt x="8335891" y="5469105"/>
                  <a:pt x="7875268" y="5446269"/>
                  <a:pt x="7602111" y="5481320"/>
                </a:cubicBezTo>
                <a:cubicBezTo>
                  <a:pt x="7328954" y="5516371"/>
                  <a:pt x="7212729" y="5473548"/>
                  <a:pt x="6943919" y="5481320"/>
                </a:cubicBezTo>
                <a:cubicBezTo>
                  <a:pt x="6675109" y="5489092"/>
                  <a:pt x="6474524" y="5457765"/>
                  <a:pt x="6285728" y="5481320"/>
                </a:cubicBezTo>
                <a:cubicBezTo>
                  <a:pt x="6096932" y="5504875"/>
                  <a:pt x="5644130" y="5470132"/>
                  <a:pt x="5430079" y="5481320"/>
                </a:cubicBezTo>
                <a:cubicBezTo>
                  <a:pt x="5216028" y="5492508"/>
                  <a:pt x="5150858" y="5465490"/>
                  <a:pt x="4969345" y="5481320"/>
                </a:cubicBezTo>
                <a:cubicBezTo>
                  <a:pt x="4787832" y="5497150"/>
                  <a:pt x="4406264" y="5515478"/>
                  <a:pt x="4212425" y="5481320"/>
                </a:cubicBezTo>
                <a:cubicBezTo>
                  <a:pt x="4018586" y="5447162"/>
                  <a:pt x="3791066" y="5487728"/>
                  <a:pt x="3455505" y="5481320"/>
                </a:cubicBezTo>
                <a:cubicBezTo>
                  <a:pt x="3119944" y="5474912"/>
                  <a:pt x="2997193" y="5445256"/>
                  <a:pt x="2599856" y="5481320"/>
                </a:cubicBezTo>
                <a:cubicBezTo>
                  <a:pt x="2202519" y="5517384"/>
                  <a:pt x="2182128" y="5472310"/>
                  <a:pt x="1842936" y="5481320"/>
                </a:cubicBezTo>
                <a:cubicBezTo>
                  <a:pt x="1503744" y="5490330"/>
                  <a:pt x="1595163" y="5476517"/>
                  <a:pt x="1480931" y="5481320"/>
                </a:cubicBezTo>
                <a:cubicBezTo>
                  <a:pt x="1366699" y="5486123"/>
                  <a:pt x="960587" y="5453090"/>
                  <a:pt x="822739" y="5481320"/>
                </a:cubicBezTo>
                <a:cubicBezTo>
                  <a:pt x="684891" y="5509550"/>
                  <a:pt x="242451" y="5505100"/>
                  <a:pt x="0" y="5481320"/>
                </a:cubicBezTo>
                <a:cubicBezTo>
                  <a:pt x="27233" y="5260961"/>
                  <a:pt x="-18300" y="4994005"/>
                  <a:pt x="0" y="4850968"/>
                </a:cubicBezTo>
                <a:cubicBezTo>
                  <a:pt x="18300" y="4707931"/>
                  <a:pt x="16426" y="4343085"/>
                  <a:pt x="0" y="4110990"/>
                </a:cubicBezTo>
                <a:cubicBezTo>
                  <a:pt x="-16426" y="3878895"/>
                  <a:pt x="-21674" y="3551180"/>
                  <a:pt x="0" y="3316199"/>
                </a:cubicBezTo>
                <a:cubicBezTo>
                  <a:pt x="21674" y="3081218"/>
                  <a:pt x="28157" y="2969234"/>
                  <a:pt x="0" y="2740660"/>
                </a:cubicBezTo>
                <a:cubicBezTo>
                  <a:pt x="-28157" y="2512086"/>
                  <a:pt x="-766" y="2391365"/>
                  <a:pt x="0" y="2110308"/>
                </a:cubicBezTo>
                <a:cubicBezTo>
                  <a:pt x="766" y="1829251"/>
                  <a:pt x="19999" y="1716611"/>
                  <a:pt x="0" y="1479956"/>
                </a:cubicBezTo>
                <a:cubicBezTo>
                  <a:pt x="-19999" y="1243301"/>
                  <a:pt x="-66" y="1113598"/>
                  <a:pt x="0" y="904418"/>
                </a:cubicBezTo>
                <a:cubicBezTo>
                  <a:pt x="66" y="695238"/>
                  <a:pt x="-12482" y="348219"/>
                  <a:pt x="0" y="0"/>
                </a:cubicBezTo>
                <a:close/>
              </a:path>
              <a:path w="9872871" h="5481320" stroke="0" extrusionOk="0">
                <a:moveTo>
                  <a:pt x="0" y="0"/>
                </a:moveTo>
                <a:cubicBezTo>
                  <a:pt x="305930" y="29305"/>
                  <a:pt x="338345" y="22237"/>
                  <a:pt x="658191" y="0"/>
                </a:cubicBezTo>
                <a:cubicBezTo>
                  <a:pt x="978037" y="-22237"/>
                  <a:pt x="1313641" y="4879"/>
                  <a:pt x="1513840" y="0"/>
                </a:cubicBezTo>
                <a:cubicBezTo>
                  <a:pt x="1714039" y="-4879"/>
                  <a:pt x="1744509" y="7053"/>
                  <a:pt x="1974574" y="0"/>
                </a:cubicBezTo>
                <a:cubicBezTo>
                  <a:pt x="2204639" y="-7053"/>
                  <a:pt x="2180952" y="-7919"/>
                  <a:pt x="2336579" y="0"/>
                </a:cubicBezTo>
                <a:cubicBezTo>
                  <a:pt x="2492206" y="7919"/>
                  <a:pt x="2704627" y="-3827"/>
                  <a:pt x="2994771" y="0"/>
                </a:cubicBezTo>
                <a:cubicBezTo>
                  <a:pt x="3284915" y="3827"/>
                  <a:pt x="3209703" y="1454"/>
                  <a:pt x="3356776" y="0"/>
                </a:cubicBezTo>
                <a:cubicBezTo>
                  <a:pt x="3503850" y="-1454"/>
                  <a:pt x="3935008" y="32355"/>
                  <a:pt x="4212425" y="0"/>
                </a:cubicBezTo>
                <a:cubicBezTo>
                  <a:pt x="4489842" y="-32355"/>
                  <a:pt x="4510841" y="-7619"/>
                  <a:pt x="4771888" y="0"/>
                </a:cubicBezTo>
                <a:cubicBezTo>
                  <a:pt x="5032935" y="7619"/>
                  <a:pt x="5053434" y="434"/>
                  <a:pt x="5331350" y="0"/>
                </a:cubicBezTo>
                <a:cubicBezTo>
                  <a:pt x="5609266" y="-434"/>
                  <a:pt x="5756279" y="-9785"/>
                  <a:pt x="5890813" y="0"/>
                </a:cubicBezTo>
                <a:cubicBezTo>
                  <a:pt x="6025347" y="9785"/>
                  <a:pt x="6177410" y="2508"/>
                  <a:pt x="6252818" y="0"/>
                </a:cubicBezTo>
                <a:cubicBezTo>
                  <a:pt x="6328227" y="-2508"/>
                  <a:pt x="6498077" y="-13290"/>
                  <a:pt x="6614824" y="0"/>
                </a:cubicBezTo>
                <a:cubicBezTo>
                  <a:pt x="6731571" y="13290"/>
                  <a:pt x="7066155" y="3988"/>
                  <a:pt x="7371744" y="0"/>
                </a:cubicBezTo>
                <a:cubicBezTo>
                  <a:pt x="7677333" y="-3988"/>
                  <a:pt x="7631273" y="-17078"/>
                  <a:pt x="7733749" y="0"/>
                </a:cubicBezTo>
                <a:cubicBezTo>
                  <a:pt x="7836226" y="17078"/>
                  <a:pt x="8094611" y="-5980"/>
                  <a:pt x="8194483" y="0"/>
                </a:cubicBezTo>
                <a:cubicBezTo>
                  <a:pt x="8294355" y="5980"/>
                  <a:pt x="8574608" y="11887"/>
                  <a:pt x="8852674" y="0"/>
                </a:cubicBezTo>
                <a:cubicBezTo>
                  <a:pt x="9130740" y="-11887"/>
                  <a:pt x="9518964" y="35254"/>
                  <a:pt x="9872871" y="0"/>
                </a:cubicBezTo>
                <a:cubicBezTo>
                  <a:pt x="9869206" y="172538"/>
                  <a:pt x="9870642" y="428284"/>
                  <a:pt x="9872871" y="575539"/>
                </a:cubicBezTo>
                <a:cubicBezTo>
                  <a:pt x="9875100" y="722794"/>
                  <a:pt x="9868754" y="918903"/>
                  <a:pt x="9872871" y="1096264"/>
                </a:cubicBezTo>
                <a:cubicBezTo>
                  <a:pt x="9876988" y="1273626"/>
                  <a:pt x="9882838" y="1548743"/>
                  <a:pt x="9872871" y="1781429"/>
                </a:cubicBezTo>
                <a:cubicBezTo>
                  <a:pt x="9862904" y="2014115"/>
                  <a:pt x="9868783" y="2107797"/>
                  <a:pt x="9872871" y="2302154"/>
                </a:cubicBezTo>
                <a:cubicBezTo>
                  <a:pt x="9876959" y="2496511"/>
                  <a:pt x="9860635" y="2655408"/>
                  <a:pt x="9872871" y="2877693"/>
                </a:cubicBezTo>
                <a:cubicBezTo>
                  <a:pt x="9885107" y="3099978"/>
                  <a:pt x="9847957" y="3363924"/>
                  <a:pt x="9872871" y="3508045"/>
                </a:cubicBezTo>
                <a:cubicBezTo>
                  <a:pt x="9897785" y="3652166"/>
                  <a:pt x="9873330" y="3834087"/>
                  <a:pt x="9872871" y="4138397"/>
                </a:cubicBezTo>
                <a:cubicBezTo>
                  <a:pt x="9872412" y="4442707"/>
                  <a:pt x="9854385" y="4840776"/>
                  <a:pt x="9872871" y="5481320"/>
                </a:cubicBezTo>
                <a:cubicBezTo>
                  <a:pt x="9621782" y="5486864"/>
                  <a:pt x="9460197" y="5481299"/>
                  <a:pt x="9115951" y="5481320"/>
                </a:cubicBezTo>
                <a:cubicBezTo>
                  <a:pt x="8771705" y="5481341"/>
                  <a:pt x="8720138" y="5490270"/>
                  <a:pt x="8457759" y="5481320"/>
                </a:cubicBezTo>
                <a:cubicBezTo>
                  <a:pt x="8195380" y="5472370"/>
                  <a:pt x="8093081" y="5466321"/>
                  <a:pt x="7898297" y="5481320"/>
                </a:cubicBezTo>
                <a:cubicBezTo>
                  <a:pt x="7703513" y="5496319"/>
                  <a:pt x="7545254" y="5478738"/>
                  <a:pt x="7338834" y="5481320"/>
                </a:cubicBezTo>
                <a:cubicBezTo>
                  <a:pt x="7132414" y="5483902"/>
                  <a:pt x="7038888" y="5481161"/>
                  <a:pt x="6779371" y="5481320"/>
                </a:cubicBezTo>
                <a:cubicBezTo>
                  <a:pt x="6519854" y="5481479"/>
                  <a:pt x="6349503" y="5502362"/>
                  <a:pt x="6121180" y="5481320"/>
                </a:cubicBezTo>
                <a:cubicBezTo>
                  <a:pt x="5892857" y="5460278"/>
                  <a:pt x="5565004" y="5461919"/>
                  <a:pt x="5265531" y="5481320"/>
                </a:cubicBezTo>
                <a:cubicBezTo>
                  <a:pt x="4966058" y="5500721"/>
                  <a:pt x="4980741" y="5481134"/>
                  <a:pt x="4903526" y="5481320"/>
                </a:cubicBezTo>
                <a:cubicBezTo>
                  <a:pt x="4826312" y="5481506"/>
                  <a:pt x="4590122" y="5508603"/>
                  <a:pt x="4344063" y="5481320"/>
                </a:cubicBezTo>
                <a:cubicBezTo>
                  <a:pt x="4098004" y="5454037"/>
                  <a:pt x="3670784" y="5470636"/>
                  <a:pt x="3488414" y="5481320"/>
                </a:cubicBezTo>
                <a:cubicBezTo>
                  <a:pt x="3306044" y="5492004"/>
                  <a:pt x="3241711" y="5484616"/>
                  <a:pt x="3126409" y="5481320"/>
                </a:cubicBezTo>
                <a:cubicBezTo>
                  <a:pt x="3011107" y="5478024"/>
                  <a:pt x="2649289" y="5449559"/>
                  <a:pt x="2369489" y="5481320"/>
                </a:cubicBezTo>
                <a:cubicBezTo>
                  <a:pt x="2089689" y="5513081"/>
                  <a:pt x="2174742" y="5497435"/>
                  <a:pt x="2007484" y="5481320"/>
                </a:cubicBezTo>
                <a:cubicBezTo>
                  <a:pt x="1840226" y="5465205"/>
                  <a:pt x="1545577" y="5445952"/>
                  <a:pt x="1250564" y="5481320"/>
                </a:cubicBezTo>
                <a:cubicBezTo>
                  <a:pt x="955551" y="5516688"/>
                  <a:pt x="937656" y="5478212"/>
                  <a:pt x="789830" y="5481320"/>
                </a:cubicBezTo>
                <a:cubicBezTo>
                  <a:pt x="642004" y="5484428"/>
                  <a:pt x="288697" y="5503801"/>
                  <a:pt x="0" y="5481320"/>
                </a:cubicBezTo>
                <a:cubicBezTo>
                  <a:pt x="-10242" y="5234089"/>
                  <a:pt x="-9923" y="5067889"/>
                  <a:pt x="0" y="4741342"/>
                </a:cubicBezTo>
                <a:cubicBezTo>
                  <a:pt x="9923" y="4414795"/>
                  <a:pt x="-26606" y="4444050"/>
                  <a:pt x="0" y="4165803"/>
                </a:cubicBezTo>
                <a:cubicBezTo>
                  <a:pt x="26606" y="3887556"/>
                  <a:pt x="18926" y="3608251"/>
                  <a:pt x="0" y="3371012"/>
                </a:cubicBezTo>
                <a:cubicBezTo>
                  <a:pt x="-18926" y="3133773"/>
                  <a:pt x="-24827" y="3021269"/>
                  <a:pt x="0" y="2740660"/>
                </a:cubicBezTo>
                <a:cubicBezTo>
                  <a:pt x="24827" y="2460051"/>
                  <a:pt x="-1843" y="2322268"/>
                  <a:pt x="0" y="2055495"/>
                </a:cubicBezTo>
                <a:cubicBezTo>
                  <a:pt x="1843" y="1788722"/>
                  <a:pt x="-21711" y="1675821"/>
                  <a:pt x="0" y="1315517"/>
                </a:cubicBezTo>
                <a:cubicBezTo>
                  <a:pt x="21711" y="955213"/>
                  <a:pt x="851" y="1010001"/>
                  <a:pt x="0" y="794791"/>
                </a:cubicBezTo>
                <a:cubicBezTo>
                  <a:pt x="-851" y="579581"/>
                  <a:pt x="-35653" y="343382"/>
                  <a:pt x="0" y="0"/>
                </a:cubicBezTo>
                <a:close/>
              </a:path>
            </a:pathLst>
          </a:custGeom>
          <a:ln w="28575">
            <a:solidFill>
              <a:srgbClr val="7030A0"/>
            </a:solidFill>
            <a:extLst>
              <a:ext uri="{C807C97D-BFC1-408E-A445-0C87EB9F89A2}">
                <ask:lineSketchStyleProps xmlns:ask="http://schemas.microsoft.com/office/drawing/2018/sketchyshapes" sd="3015658059">
                  <ask:type>
                    <ask:lineSketchFreehand/>
                  </ask:type>
                </ask:lineSketchStyleProps>
              </a:ext>
            </a:extLst>
          </a:ln>
        </p:spPr>
        <p:txBody>
          <a:bodyPr vert="horz" lIns="91440" tIns="45720" rIns="91440" bIns="45720" rtlCol="0" anchor="t">
            <a:normAutofit fontScale="92500" lnSpcReduction="20000"/>
          </a:bodyPr>
          <a:lstStyle/>
          <a:p>
            <a:pPr marL="45720" indent="0">
              <a:buNone/>
            </a:pPr>
            <a:endParaRPr lang="en-US" dirty="0">
              <a:solidFill>
                <a:schemeClr val="tx1"/>
              </a:solidFill>
              <a:ea typeface="+mn-lt"/>
              <a:cs typeface="+mn-lt"/>
            </a:endParaRPr>
          </a:p>
          <a:p>
            <a:pPr marL="45720" indent="0" algn="ctr">
              <a:buNone/>
            </a:pPr>
            <a:r>
              <a:rPr lang="en-US" sz="2400" dirty="0">
                <a:solidFill>
                  <a:schemeClr val="tx1"/>
                </a:solidFill>
                <a:ea typeface="+mn-lt"/>
                <a:cs typeface="+mn-lt"/>
              </a:rPr>
              <a:t>FINAL THOUGHTS:</a:t>
            </a:r>
            <a:endParaRPr lang="en-US" sz="2400" dirty="0">
              <a:solidFill>
                <a:schemeClr val="tx1"/>
              </a:solidFill>
            </a:endParaRPr>
          </a:p>
          <a:p>
            <a:pPr>
              <a:buFont typeface="Wingdings" pitchFamily="34" charset="0"/>
              <a:buChar char="v"/>
            </a:pPr>
            <a:r>
              <a:rPr lang="en-US" dirty="0">
                <a:solidFill>
                  <a:schemeClr val="tx1"/>
                </a:solidFill>
                <a:ea typeface="+mn-lt"/>
                <a:cs typeface="+mn-lt"/>
              </a:rPr>
              <a:t>We each have a role in ensuring that every member of the University community feels that they able to report violations of workplace and employment law.</a:t>
            </a:r>
            <a:endParaRPr lang="en-US" dirty="0">
              <a:solidFill>
                <a:schemeClr val="tx1"/>
              </a:solidFill>
            </a:endParaRPr>
          </a:p>
          <a:p>
            <a:pPr>
              <a:buFont typeface="Wingdings" pitchFamily="34" charset="0"/>
              <a:buChar char="v"/>
            </a:pPr>
            <a:r>
              <a:rPr lang="en-US" dirty="0">
                <a:solidFill>
                  <a:schemeClr val="tx1"/>
                </a:solidFill>
              </a:rPr>
              <a:t>The University is liable for your conduct when you break the law. A retaliation case can cost hundreds of thousands of dollars. I'm sure you all can think of what you'd rather do with that kind of money. </a:t>
            </a:r>
          </a:p>
          <a:p>
            <a:pPr>
              <a:buFont typeface="Wingdings" pitchFamily="34" charset="0"/>
              <a:buChar char="v"/>
            </a:pPr>
            <a:r>
              <a:rPr lang="en-US" dirty="0">
                <a:solidFill>
                  <a:schemeClr val="tx1"/>
                </a:solidFill>
                <a:ea typeface="+mn-lt"/>
                <a:cs typeface="+mn-lt"/>
              </a:rPr>
              <a:t> Actions that are retaliatory are misconduct and can cost you your job. </a:t>
            </a:r>
            <a:endParaRPr lang="en-US" dirty="0">
              <a:solidFill>
                <a:schemeClr val="tx1"/>
              </a:solidFill>
            </a:endParaRPr>
          </a:p>
          <a:p>
            <a:pPr>
              <a:buFont typeface="Wingdings" pitchFamily="34" charset="0"/>
              <a:buChar char="v"/>
            </a:pPr>
            <a:r>
              <a:rPr lang="en-US" dirty="0">
                <a:solidFill>
                  <a:schemeClr val="tx1"/>
                </a:solidFill>
              </a:rPr>
              <a:t>Be a good steward of our resources and our community by respecting everyone's rights in the workplace.</a:t>
            </a:r>
          </a:p>
          <a:p>
            <a:pPr marL="45720" indent="0">
              <a:buNone/>
            </a:pPr>
            <a:endParaRPr lang="en-US" dirty="0">
              <a:solidFill>
                <a:schemeClr val="tx1"/>
              </a:solidFill>
              <a:latin typeface="Corbel"/>
            </a:endParaRPr>
          </a:p>
          <a:p>
            <a:pPr marL="45720" indent="0" algn="ctr">
              <a:buNone/>
            </a:pPr>
            <a:r>
              <a:rPr lang="en-US" sz="3200">
                <a:solidFill>
                  <a:schemeClr val="tx1"/>
                </a:solidFill>
                <a:latin typeface="Georgia"/>
              </a:rPr>
              <a:t>REPORT RETALIATION:</a:t>
            </a:r>
          </a:p>
          <a:p>
            <a:pPr marL="45720" indent="0" algn="ctr">
              <a:buNone/>
            </a:pPr>
            <a:r>
              <a:rPr lang="en-US" sz="3200" dirty="0">
                <a:solidFill>
                  <a:schemeClr val="tx1"/>
                </a:solidFill>
                <a:hlinkClick r:id="rId2">
                  <a:extLst>
                    <a:ext uri="{A12FA001-AC4F-418D-AE19-62706E023703}">
                      <ahyp:hlinkClr xmlns:ahyp="http://schemas.microsoft.com/office/drawing/2018/hyperlinkcolor" val="tx"/>
                    </a:ext>
                  </a:extLst>
                </a:hlinkClick>
              </a:rPr>
              <a:t>Ruthm@nmhu.edu</a:t>
            </a:r>
            <a:endParaRPr lang="en-US" sz="3200">
              <a:solidFill>
                <a:schemeClr val="tx1"/>
              </a:solidFill>
            </a:endParaRPr>
          </a:p>
          <a:p>
            <a:pPr marL="45720" indent="0" algn="ctr">
              <a:buNone/>
            </a:pPr>
            <a:r>
              <a:rPr lang="en-US" sz="3200" dirty="0">
                <a:solidFill>
                  <a:schemeClr val="tx1"/>
                </a:solidFill>
              </a:rPr>
              <a:t>505-454-3363</a:t>
            </a:r>
          </a:p>
          <a:p>
            <a:pPr marL="45720" indent="0">
              <a:buNone/>
            </a:pPr>
            <a:endParaRPr lang="en-US" dirty="0"/>
          </a:p>
          <a:p>
            <a:pPr marL="45720" indent="0">
              <a:buNone/>
            </a:pPr>
            <a:endParaRPr lang="en-US" b="1" dirty="0"/>
          </a:p>
        </p:txBody>
      </p:sp>
    </p:spTree>
    <p:extLst>
      <p:ext uri="{BB962C8B-B14F-4D97-AF65-F5344CB8AC3E}">
        <p14:creationId xmlns:p14="http://schemas.microsoft.com/office/powerpoint/2010/main" val="3805278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E42EE-C9CB-4AEF-AC10-802E0B06E52E}"/>
              </a:ext>
            </a:extLst>
          </p:cNvPr>
          <p:cNvSpPr>
            <a:spLocks noGrp="1"/>
          </p:cNvSpPr>
          <p:nvPr>
            <p:ph type="title"/>
          </p:nvPr>
        </p:nvSpPr>
        <p:spPr>
          <a:xfrm>
            <a:off x="1164278" y="2657314"/>
            <a:ext cx="9862820" cy="3419786"/>
          </a:xfrm>
        </p:spPr>
        <p:txBody>
          <a:bodyPr>
            <a:normAutofit/>
          </a:bodyPr>
          <a:lstStyle/>
          <a:p>
            <a:r>
              <a:rPr lang="en-US" sz="4800" dirty="0"/>
              <a:t>a </a:t>
            </a:r>
            <a:r>
              <a:rPr lang="en-US" sz="4800" u="sng" dirty="0"/>
              <a:t>materially adverse </a:t>
            </a:r>
            <a:r>
              <a:rPr lang="en-US" sz="4800" dirty="0"/>
              <a:t>change in the </a:t>
            </a:r>
            <a:r>
              <a:rPr lang="en-US" sz="4800" u="sng" dirty="0"/>
              <a:t>terms and conditions of employment</a:t>
            </a:r>
            <a:r>
              <a:rPr lang="en-US" sz="4800" dirty="0"/>
              <a:t> that occurs </a:t>
            </a:r>
            <a:r>
              <a:rPr lang="en-US" sz="4800" u="sng" dirty="0"/>
              <a:t>because of</a:t>
            </a:r>
            <a:r>
              <a:rPr lang="en-US" sz="4800" dirty="0"/>
              <a:t> the employee's </a:t>
            </a:r>
            <a:r>
              <a:rPr lang="en-US" sz="4800" u="sng"/>
              <a:t>protected characteristic</a:t>
            </a:r>
            <a:r>
              <a:rPr lang="en-US" sz="4800"/>
              <a:t>.</a:t>
            </a:r>
            <a:endParaRPr lang="en-US"/>
          </a:p>
        </p:txBody>
      </p:sp>
      <p:sp>
        <p:nvSpPr>
          <p:cNvPr id="3" name="TextBox 2">
            <a:extLst>
              <a:ext uri="{FF2B5EF4-FFF2-40B4-BE49-F238E27FC236}">
                <a16:creationId xmlns:a16="http://schemas.microsoft.com/office/drawing/2014/main" id="{9F6C5A78-2DFB-4B8C-ABCE-2A21CBD3BF9C}"/>
              </a:ext>
            </a:extLst>
          </p:cNvPr>
          <p:cNvSpPr txBox="1"/>
          <p:nvPr/>
        </p:nvSpPr>
        <p:spPr>
          <a:xfrm>
            <a:off x="811078" y="539858"/>
            <a:ext cx="10686079"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800">
                <a:ea typeface="+mn-lt"/>
                <a:cs typeface="+mn-lt"/>
              </a:rPr>
              <a:t>Title VII of the Civil Rights Act of 1964  Prohibits Discrimination</a:t>
            </a:r>
            <a:endParaRPr lang="en-US" sz="4800"/>
          </a:p>
        </p:txBody>
      </p:sp>
    </p:spTree>
    <p:extLst>
      <p:ext uri="{BB962C8B-B14F-4D97-AF65-F5344CB8AC3E}">
        <p14:creationId xmlns:p14="http://schemas.microsoft.com/office/powerpoint/2010/main" val="1207231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7147DD-513E-4A08-94E1-10A0C0C9792C}"/>
              </a:ext>
            </a:extLst>
          </p:cNvPr>
          <p:cNvSpPr txBox="1"/>
          <p:nvPr/>
        </p:nvSpPr>
        <p:spPr>
          <a:xfrm>
            <a:off x="1727200" y="640080"/>
            <a:ext cx="873760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a:ea typeface="+mn-lt"/>
                <a:cs typeface="+mn-lt"/>
              </a:rPr>
              <a:t>Terms and Conditions of Employment</a:t>
            </a:r>
            <a:endParaRPr lang="en-US" sz="4000"/>
          </a:p>
        </p:txBody>
      </p:sp>
      <p:sp>
        <p:nvSpPr>
          <p:cNvPr id="3" name="TextBox 2">
            <a:extLst>
              <a:ext uri="{FF2B5EF4-FFF2-40B4-BE49-F238E27FC236}">
                <a16:creationId xmlns:a16="http://schemas.microsoft.com/office/drawing/2014/main" id="{00D9D4BC-E93F-402A-93F3-E212A346F9B1}"/>
              </a:ext>
            </a:extLst>
          </p:cNvPr>
          <p:cNvSpPr txBox="1"/>
          <p:nvPr/>
        </p:nvSpPr>
        <p:spPr>
          <a:xfrm>
            <a:off x="2082800" y="1412240"/>
            <a:ext cx="9194800" cy="48013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400">
                <a:ea typeface="+mn-lt"/>
                <a:cs typeface="+mn-lt"/>
              </a:rPr>
              <a:t>hiring and firing;</a:t>
            </a:r>
            <a:endParaRPr lang="en-US" sz="2400"/>
          </a:p>
          <a:p>
            <a:pPr marL="285750" indent="-285750">
              <a:buFont typeface="Arial"/>
              <a:buChar char="•"/>
            </a:pPr>
            <a:r>
              <a:rPr lang="en-US" sz="2400">
                <a:ea typeface="+mn-lt"/>
                <a:cs typeface="+mn-lt"/>
              </a:rPr>
              <a:t>compensation, assignment, or classification of employees;</a:t>
            </a:r>
            <a:endParaRPr lang="en-US" sz="2400"/>
          </a:p>
          <a:p>
            <a:pPr marL="285750" indent="-285750">
              <a:buFont typeface="Arial"/>
              <a:buChar char="•"/>
            </a:pPr>
            <a:r>
              <a:rPr lang="en-US" sz="2400">
                <a:ea typeface="+mn-lt"/>
                <a:cs typeface="+mn-lt"/>
              </a:rPr>
              <a:t>transfer, promotion, layoff, or recall;</a:t>
            </a:r>
            <a:endParaRPr lang="en-US" sz="2400"/>
          </a:p>
          <a:p>
            <a:pPr marL="285750" indent="-285750">
              <a:buFont typeface="Arial"/>
              <a:buChar char="•"/>
            </a:pPr>
            <a:r>
              <a:rPr lang="en-US" sz="2400">
                <a:ea typeface="+mn-lt"/>
                <a:cs typeface="+mn-lt"/>
              </a:rPr>
              <a:t>job advertisements;</a:t>
            </a:r>
            <a:endParaRPr lang="en-US" sz="2400"/>
          </a:p>
          <a:p>
            <a:pPr marL="285750" indent="-285750">
              <a:buFont typeface="Arial"/>
              <a:buChar char="•"/>
            </a:pPr>
            <a:r>
              <a:rPr lang="en-US" sz="2400">
                <a:ea typeface="+mn-lt"/>
                <a:cs typeface="+mn-lt"/>
              </a:rPr>
              <a:t>recruitment;</a:t>
            </a:r>
            <a:endParaRPr lang="en-US" sz="2400"/>
          </a:p>
          <a:p>
            <a:pPr marL="285750" indent="-285750">
              <a:buFont typeface="Arial"/>
              <a:buChar char="•"/>
            </a:pPr>
            <a:r>
              <a:rPr lang="en-US" sz="2400">
                <a:ea typeface="+mn-lt"/>
                <a:cs typeface="+mn-lt"/>
              </a:rPr>
              <a:t>testing;</a:t>
            </a:r>
            <a:endParaRPr lang="en-US" sz="2400"/>
          </a:p>
          <a:p>
            <a:pPr marL="285750" indent="-285750">
              <a:buFont typeface="Arial"/>
              <a:buChar char="•"/>
            </a:pPr>
            <a:r>
              <a:rPr lang="en-US" sz="2400">
                <a:ea typeface="+mn-lt"/>
                <a:cs typeface="+mn-lt"/>
              </a:rPr>
              <a:t>use of company facilities;</a:t>
            </a:r>
            <a:endParaRPr lang="en-US" sz="2400"/>
          </a:p>
          <a:p>
            <a:pPr marL="285750" indent="-285750">
              <a:buFont typeface="Arial"/>
              <a:buChar char="•"/>
            </a:pPr>
            <a:r>
              <a:rPr lang="en-US" sz="2400">
                <a:ea typeface="+mn-lt"/>
                <a:cs typeface="+mn-lt"/>
              </a:rPr>
              <a:t>training and apprenticeship programs;</a:t>
            </a:r>
            <a:endParaRPr lang="en-US" sz="2400"/>
          </a:p>
          <a:p>
            <a:pPr marL="285750" indent="-285750">
              <a:buFont typeface="Arial"/>
              <a:buChar char="•"/>
            </a:pPr>
            <a:r>
              <a:rPr lang="en-US" sz="2400">
                <a:ea typeface="+mn-lt"/>
                <a:cs typeface="+mn-lt"/>
              </a:rPr>
              <a:t>fringe benefits;</a:t>
            </a:r>
            <a:endParaRPr lang="en-US" sz="2400"/>
          </a:p>
          <a:p>
            <a:pPr marL="285750" indent="-285750">
              <a:buFont typeface="Arial"/>
              <a:buChar char="•"/>
            </a:pPr>
            <a:r>
              <a:rPr lang="en-US" sz="2400">
                <a:ea typeface="+mn-lt"/>
                <a:cs typeface="+mn-lt"/>
              </a:rPr>
              <a:t>pay, retirement plans, and disability leave; or</a:t>
            </a:r>
            <a:endParaRPr lang="en-US" sz="2400"/>
          </a:p>
          <a:p>
            <a:pPr marL="285750" indent="-285750">
              <a:buFont typeface="Arial"/>
              <a:buChar char="•"/>
            </a:pPr>
            <a:r>
              <a:rPr lang="en-US" sz="2400"/>
              <a:t>any other element that was recognized as part of "your job" when you started.</a:t>
            </a:r>
          </a:p>
          <a:p>
            <a:endParaRPr lang="en-US" dirty="0"/>
          </a:p>
        </p:txBody>
      </p:sp>
    </p:spTree>
    <p:extLst>
      <p:ext uri="{BB962C8B-B14F-4D97-AF65-F5344CB8AC3E}">
        <p14:creationId xmlns:p14="http://schemas.microsoft.com/office/powerpoint/2010/main" val="2324968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E42EE-C9CB-4AEF-AC10-802E0B06E52E}"/>
              </a:ext>
            </a:extLst>
          </p:cNvPr>
          <p:cNvSpPr>
            <a:spLocks noGrp="1"/>
          </p:cNvSpPr>
          <p:nvPr>
            <p:ph type="title"/>
          </p:nvPr>
        </p:nvSpPr>
        <p:spPr>
          <a:xfrm>
            <a:off x="742197" y="306737"/>
            <a:ext cx="10870208" cy="1624567"/>
          </a:xfrm>
        </p:spPr>
        <p:txBody>
          <a:bodyPr>
            <a:normAutofit/>
          </a:bodyPr>
          <a:lstStyle/>
          <a:p>
            <a:pPr algn="ctr"/>
            <a:r>
              <a:rPr lang="en-US" sz="4800">
                <a:solidFill>
                  <a:schemeClr val="tx1"/>
                </a:solidFill>
                <a:ea typeface="+mj-lt"/>
                <a:cs typeface="+mj-lt"/>
              </a:rPr>
              <a:t>Title VII of the Civil Rights Act of 1964  Prohibits Harassment</a:t>
            </a:r>
            <a:endParaRPr lang="en-US">
              <a:solidFill>
                <a:schemeClr val="tx1"/>
              </a:solidFill>
            </a:endParaRPr>
          </a:p>
        </p:txBody>
      </p:sp>
      <p:sp>
        <p:nvSpPr>
          <p:cNvPr id="3" name="TextBox 2">
            <a:extLst>
              <a:ext uri="{FF2B5EF4-FFF2-40B4-BE49-F238E27FC236}">
                <a16:creationId xmlns:a16="http://schemas.microsoft.com/office/drawing/2014/main" id="{40336507-0C8E-47C1-ABB5-A9447A0AF355}"/>
              </a:ext>
            </a:extLst>
          </p:cNvPr>
          <p:cNvSpPr txBox="1"/>
          <p:nvPr/>
        </p:nvSpPr>
        <p:spPr>
          <a:xfrm>
            <a:off x="1443928" y="5163518"/>
            <a:ext cx="9472043"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000" dirty="0"/>
          </a:p>
        </p:txBody>
      </p:sp>
      <p:sp>
        <p:nvSpPr>
          <p:cNvPr id="4" name="TextBox 3">
            <a:extLst>
              <a:ext uri="{FF2B5EF4-FFF2-40B4-BE49-F238E27FC236}">
                <a16:creationId xmlns:a16="http://schemas.microsoft.com/office/drawing/2014/main" id="{43C1BB95-50A8-4159-8E0C-0C0764C30204}"/>
              </a:ext>
            </a:extLst>
          </p:cNvPr>
          <p:cNvSpPr txBox="1"/>
          <p:nvPr/>
        </p:nvSpPr>
        <p:spPr>
          <a:xfrm>
            <a:off x="746504" y="2038026"/>
            <a:ext cx="10879807" cy="33547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solidFill>
                  <a:schemeClr val="accent1"/>
                </a:solidFill>
                <a:ea typeface="+mn-lt"/>
                <a:cs typeface="+mn-lt"/>
              </a:rPr>
              <a:t>1. </a:t>
            </a:r>
            <a:r>
              <a:rPr lang="en-US" sz="3200" i="1" dirty="0">
                <a:solidFill>
                  <a:schemeClr val="accent1"/>
                </a:solidFill>
                <a:ea typeface="+mn-lt"/>
                <a:cs typeface="+mn-lt"/>
              </a:rPr>
              <a:t>Quid Pro Quo</a:t>
            </a:r>
            <a:r>
              <a:rPr lang="en-US" sz="3200" dirty="0">
                <a:solidFill>
                  <a:schemeClr val="accent1"/>
                </a:solidFill>
                <a:ea typeface="+mn-lt"/>
                <a:cs typeface="+mn-lt"/>
              </a:rPr>
              <a:t>: An offer in exchange accompanied by a tangible employment action for refusing or submitting. </a:t>
            </a:r>
          </a:p>
          <a:p>
            <a:endParaRPr lang="en-US" sz="2000" dirty="0">
              <a:solidFill>
                <a:schemeClr val="accent1"/>
              </a:solidFill>
              <a:ea typeface="+mn-lt"/>
              <a:cs typeface="+mn-lt"/>
            </a:endParaRPr>
          </a:p>
          <a:p>
            <a:r>
              <a:rPr lang="en-US" sz="3200" dirty="0">
                <a:solidFill>
                  <a:schemeClr val="accent1"/>
                </a:solidFill>
                <a:ea typeface="+mn-lt"/>
                <a:cs typeface="+mn-lt"/>
              </a:rPr>
              <a:t>2. Hostile Work Environment: </a:t>
            </a:r>
            <a:r>
              <a:rPr lang="en-US" sz="3200" u="sng" dirty="0">
                <a:solidFill>
                  <a:schemeClr val="accent1"/>
                </a:solidFill>
                <a:ea typeface="+mn-lt"/>
                <a:cs typeface="+mn-lt"/>
              </a:rPr>
              <a:t>unwelcome</a:t>
            </a:r>
            <a:r>
              <a:rPr lang="en-US" sz="3200" dirty="0">
                <a:solidFill>
                  <a:schemeClr val="accent1"/>
                </a:solidFill>
                <a:ea typeface="+mn-lt"/>
                <a:cs typeface="+mn-lt"/>
              </a:rPr>
              <a:t> conduct that occurs </a:t>
            </a:r>
            <a:r>
              <a:rPr lang="en-US" sz="3200" u="sng" dirty="0">
                <a:solidFill>
                  <a:schemeClr val="accent1"/>
                </a:solidFill>
                <a:ea typeface="+mn-lt"/>
                <a:cs typeface="+mn-lt"/>
              </a:rPr>
              <a:t>because of</a:t>
            </a:r>
            <a:r>
              <a:rPr lang="en-US" sz="3200" dirty="0">
                <a:solidFill>
                  <a:schemeClr val="accent1"/>
                </a:solidFill>
                <a:ea typeface="+mn-lt"/>
                <a:cs typeface="+mn-lt"/>
              </a:rPr>
              <a:t> a </a:t>
            </a:r>
            <a:r>
              <a:rPr lang="en-US" sz="3200" u="sng" dirty="0">
                <a:solidFill>
                  <a:schemeClr val="accent1"/>
                </a:solidFill>
                <a:ea typeface="+mn-lt"/>
                <a:cs typeface="+mn-lt"/>
              </a:rPr>
              <a:t>protected characteristic</a:t>
            </a:r>
            <a:r>
              <a:rPr lang="en-US" sz="3200" dirty="0">
                <a:solidFill>
                  <a:schemeClr val="accent1"/>
                </a:solidFill>
                <a:ea typeface="+mn-lt"/>
                <a:cs typeface="+mn-lt"/>
              </a:rPr>
              <a:t> and....</a:t>
            </a:r>
            <a:endParaRPr lang="en-US" dirty="0">
              <a:solidFill>
                <a:schemeClr val="accent1"/>
              </a:solidFill>
              <a:ea typeface="+mn-lt"/>
              <a:cs typeface="+mn-lt"/>
            </a:endParaRPr>
          </a:p>
          <a:p>
            <a:r>
              <a:rPr lang="en-US" sz="3200" dirty="0">
                <a:solidFill>
                  <a:schemeClr val="accent1"/>
                </a:solidFill>
                <a:ea typeface="+mn-lt"/>
                <a:cs typeface="+mn-lt"/>
              </a:rPr>
              <a:t>is so </a:t>
            </a:r>
            <a:r>
              <a:rPr lang="en-US" sz="3200" u="sng" dirty="0">
                <a:solidFill>
                  <a:schemeClr val="accent1"/>
                </a:solidFill>
                <a:ea typeface="+mn-lt"/>
                <a:cs typeface="+mn-lt"/>
              </a:rPr>
              <a:t>severe</a:t>
            </a:r>
            <a:r>
              <a:rPr lang="en-US" sz="3200" dirty="0">
                <a:solidFill>
                  <a:schemeClr val="accent1"/>
                </a:solidFill>
                <a:ea typeface="+mn-lt"/>
                <a:cs typeface="+mn-lt"/>
              </a:rPr>
              <a:t> or </a:t>
            </a:r>
            <a:r>
              <a:rPr lang="en-US" sz="3200" u="sng" dirty="0">
                <a:solidFill>
                  <a:schemeClr val="accent1"/>
                </a:solidFill>
                <a:ea typeface="+mn-lt"/>
                <a:cs typeface="+mn-lt"/>
              </a:rPr>
              <a:t>pervasive</a:t>
            </a:r>
            <a:r>
              <a:rPr lang="en-US" sz="3200" dirty="0">
                <a:solidFill>
                  <a:schemeClr val="accent1"/>
                </a:solidFill>
                <a:ea typeface="+mn-lt"/>
                <a:cs typeface="+mn-lt"/>
              </a:rPr>
              <a:t> that  the workplace becomes intimidating, hostile, and offensive.</a:t>
            </a:r>
            <a:endParaRPr lang="en-US" dirty="0">
              <a:solidFill>
                <a:schemeClr val="accent1"/>
              </a:solidFill>
            </a:endParaRPr>
          </a:p>
        </p:txBody>
      </p:sp>
      <p:sp>
        <p:nvSpPr>
          <p:cNvPr id="5" name="TextBox 4">
            <a:extLst>
              <a:ext uri="{FF2B5EF4-FFF2-40B4-BE49-F238E27FC236}">
                <a16:creationId xmlns:a16="http://schemas.microsoft.com/office/drawing/2014/main" id="{0623DCCE-FE42-4E1E-B9A4-1FBE7DB01F79}"/>
              </a:ext>
            </a:extLst>
          </p:cNvPr>
          <p:cNvSpPr txBox="1"/>
          <p:nvPr/>
        </p:nvSpPr>
        <p:spPr>
          <a:xfrm>
            <a:off x="1766807" y="5434738"/>
            <a:ext cx="10218546"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Additional HWE definition under the New Mexico Human Rights Act: </a:t>
            </a:r>
          </a:p>
          <a:p>
            <a:r>
              <a:rPr lang="en-US" sz="2000" b="1" dirty="0">
                <a:solidFill>
                  <a:schemeClr val="accent1"/>
                </a:solidFill>
                <a:ea typeface="+mn-lt"/>
                <a:cs typeface="+mn-lt"/>
              </a:rPr>
              <a:t>Or the conduct has the purpose or effect of unreasonably interfering with an employee’s work performance.</a:t>
            </a:r>
            <a:endParaRPr lang="en-US" sz="2000" b="1" dirty="0">
              <a:solidFill>
                <a:schemeClr val="accent1"/>
              </a:solidFill>
            </a:endParaRPr>
          </a:p>
        </p:txBody>
      </p:sp>
      <p:pic>
        <p:nvPicPr>
          <p:cNvPr id="7" name="Picture 7" descr="A picture containing shirt&#10;&#10;Description automatically generated">
            <a:extLst>
              <a:ext uri="{FF2B5EF4-FFF2-40B4-BE49-F238E27FC236}">
                <a16:creationId xmlns:a16="http://schemas.microsoft.com/office/drawing/2014/main" id="{06A8237F-098B-417A-99CD-A81EDF7FA9FD}"/>
              </a:ext>
            </a:extLst>
          </p:cNvPr>
          <p:cNvPicPr>
            <a:picLocks noChangeAspect="1"/>
          </p:cNvPicPr>
          <p:nvPr/>
        </p:nvPicPr>
        <p:blipFill>
          <a:blip r:embed="rId2"/>
          <a:stretch>
            <a:fillRect/>
          </a:stretch>
        </p:blipFill>
        <p:spPr>
          <a:xfrm>
            <a:off x="884129" y="5567846"/>
            <a:ext cx="672724" cy="707596"/>
          </a:xfrm>
          <a:prstGeom prst="rect">
            <a:avLst/>
          </a:prstGeom>
        </p:spPr>
      </p:pic>
    </p:spTree>
    <p:extLst>
      <p:ext uri="{BB962C8B-B14F-4D97-AF65-F5344CB8AC3E}">
        <p14:creationId xmlns:p14="http://schemas.microsoft.com/office/powerpoint/2010/main" val="2701049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B3C045-2137-4F0C-A048-F77BDBC0EB27}"/>
              </a:ext>
            </a:extLst>
          </p:cNvPr>
          <p:cNvSpPr txBox="1"/>
          <p:nvPr/>
        </p:nvSpPr>
        <p:spPr>
          <a:xfrm>
            <a:off x="6512905" y="1497651"/>
            <a:ext cx="4086385" cy="43396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dirty="0"/>
              <a:t> New Mexico Law</a:t>
            </a:r>
            <a:endParaRPr lang="en-US" dirty="0"/>
          </a:p>
          <a:p>
            <a:pPr marL="285750" indent="-285750">
              <a:buFont typeface="Arial"/>
              <a:buChar char="•"/>
            </a:pPr>
            <a:r>
              <a:rPr lang="en-US" sz="2000" dirty="0">
                <a:ea typeface="+mn-lt"/>
                <a:cs typeface="+mn-lt"/>
              </a:rPr>
              <a:t>Race.</a:t>
            </a:r>
            <a:endParaRPr lang="en-US" sz="2000" dirty="0"/>
          </a:p>
          <a:p>
            <a:pPr marL="285750" indent="-285750">
              <a:buFont typeface="Arial"/>
              <a:buChar char="•"/>
            </a:pPr>
            <a:r>
              <a:rPr lang="en-US" sz="2000" dirty="0">
                <a:ea typeface="+mn-lt"/>
                <a:cs typeface="+mn-lt"/>
              </a:rPr>
              <a:t>Color.</a:t>
            </a:r>
          </a:p>
          <a:p>
            <a:pPr marL="285750" indent="-285750">
              <a:buFont typeface="Arial"/>
              <a:buChar char="•"/>
            </a:pPr>
            <a:r>
              <a:rPr lang="en-US" sz="2000" dirty="0">
                <a:ea typeface="+mn-lt"/>
                <a:cs typeface="+mn-lt"/>
              </a:rPr>
              <a:t>Religion.</a:t>
            </a:r>
          </a:p>
          <a:p>
            <a:pPr marL="285750" indent="-285750">
              <a:buFont typeface="Arial"/>
              <a:buChar char="•"/>
            </a:pPr>
            <a:r>
              <a:rPr lang="en-US" sz="2000" dirty="0">
                <a:ea typeface="+mn-lt"/>
                <a:cs typeface="+mn-lt"/>
              </a:rPr>
              <a:t>National origin.</a:t>
            </a:r>
          </a:p>
          <a:p>
            <a:pPr marL="285750" indent="-285750">
              <a:buFont typeface="Arial"/>
              <a:buChar char="•"/>
            </a:pPr>
            <a:r>
              <a:rPr lang="en-US" sz="2000" dirty="0">
                <a:ea typeface="+mn-lt"/>
                <a:cs typeface="+mn-lt"/>
              </a:rPr>
              <a:t>Ancestry.</a:t>
            </a:r>
            <a:endParaRPr lang="en-US" sz="2000" dirty="0"/>
          </a:p>
          <a:p>
            <a:pPr marL="285750" indent="-285750">
              <a:buFont typeface="Arial"/>
              <a:buChar char="•"/>
            </a:pPr>
            <a:r>
              <a:rPr lang="en-US" sz="2000" dirty="0">
                <a:ea typeface="+mn-lt"/>
                <a:cs typeface="+mn-lt"/>
              </a:rPr>
              <a:t>Sex (includes pregnancy).</a:t>
            </a:r>
          </a:p>
          <a:p>
            <a:pPr marL="285750" indent="-285750">
              <a:buFont typeface="Arial"/>
              <a:buChar char="•"/>
            </a:pPr>
            <a:r>
              <a:rPr lang="en-US" sz="2000" dirty="0">
                <a:ea typeface="+mn-lt"/>
                <a:cs typeface="+mn-lt"/>
              </a:rPr>
              <a:t>Age (40+).</a:t>
            </a:r>
          </a:p>
          <a:p>
            <a:pPr marL="285750" indent="-285750">
              <a:buFont typeface="Arial"/>
              <a:buChar char="•"/>
            </a:pPr>
            <a:r>
              <a:rPr lang="en-US" sz="2000" dirty="0">
                <a:ea typeface="+mn-lt"/>
                <a:cs typeface="+mn-lt"/>
              </a:rPr>
              <a:t>Physical or mental handicap.</a:t>
            </a:r>
          </a:p>
          <a:p>
            <a:pPr marL="285750" indent="-285750">
              <a:buFont typeface="Arial"/>
              <a:buChar char="•"/>
            </a:pPr>
            <a:r>
              <a:rPr lang="en-US" sz="2000" dirty="0">
                <a:ea typeface="+mn-lt"/>
                <a:cs typeface="+mn-lt"/>
              </a:rPr>
              <a:t>Spousal affiliation.</a:t>
            </a:r>
          </a:p>
          <a:p>
            <a:pPr marL="285750" indent="-285750">
              <a:buFont typeface="Arial"/>
              <a:buChar char="•"/>
            </a:pPr>
            <a:r>
              <a:rPr lang="en-US" sz="2000" dirty="0">
                <a:ea typeface="+mn-lt"/>
                <a:cs typeface="+mn-lt"/>
              </a:rPr>
              <a:t>Sexual orientation.</a:t>
            </a:r>
          </a:p>
          <a:p>
            <a:pPr marL="285750" indent="-285750">
              <a:buFont typeface="Arial"/>
              <a:buChar char="•"/>
            </a:pPr>
            <a:r>
              <a:rPr lang="en-US" sz="2000" dirty="0">
                <a:ea typeface="+mn-lt"/>
                <a:cs typeface="+mn-lt"/>
              </a:rPr>
              <a:t>Gender identity.</a:t>
            </a:r>
          </a:p>
          <a:p>
            <a:pPr marL="285750" indent="-285750">
              <a:buFont typeface="Arial"/>
              <a:buChar char="•"/>
            </a:pPr>
            <a:r>
              <a:rPr lang="en-US" sz="2000" dirty="0">
                <a:ea typeface="+mn-lt"/>
                <a:cs typeface="+mn-lt"/>
              </a:rPr>
              <a:t>Serious medical condition.</a:t>
            </a:r>
            <a:endParaRPr lang="en-US" sz="2000"/>
          </a:p>
        </p:txBody>
      </p:sp>
      <p:sp>
        <p:nvSpPr>
          <p:cNvPr id="4" name="TextBox 3">
            <a:extLst>
              <a:ext uri="{FF2B5EF4-FFF2-40B4-BE49-F238E27FC236}">
                <a16:creationId xmlns:a16="http://schemas.microsoft.com/office/drawing/2014/main" id="{D1F0CE22-5EEE-4B0D-8E39-B7E741B38917}"/>
              </a:ext>
            </a:extLst>
          </p:cNvPr>
          <p:cNvSpPr txBox="1"/>
          <p:nvPr/>
        </p:nvSpPr>
        <p:spPr>
          <a:xfrm>
            <a:off x="503642" y="1498458"/>
            <a:ext cx="4047639" cy="538609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dirty="0"/>
              <a:t> Federal Law</a:t>
            </a:r>
            <a:endParaRPr lang="en-US" dirty="0"/>
          </a:p>
          <a:p>
            <a:pPr marL="285750" indent="-285750">
              <a:buFont typeface="Arial"/>
              <a:buChar char="•"/>
            </a:pPr>
            <a:r>
              <a:rPr lang="en-US" sz="2000" dirty="0">
                <a:ea typeface="+mn-lt"/>
                <a:cs typeface="+mn-lt"/>
              </a:rPr>
              <a:t>Race.</a:t>
            </a:r>
            <a:endParaRPr lang="en-US" sz="2000" dirty="0"/>
          </a:p>
          <a:p>
            <a:pPr marL="285750" indent="-285750">
              <a:buFont typeface="Arial"/>
              <a:buChar char="•"/>
            </a:pPr>
            <a:r>
              <a:rPr lang="en-US" sz="2000" dirty="0">
                <a:ea typeface="+mn-lt"/>
                <a:cs typeface="+mn-lt"/>
              </a:rPr>
              <a:t>Color.</a:t>
            </a:r>
            <a:endParaRPr lang="en-US" sz="2000" dirty="0"/>
          </a:p>
          <a:p>
            <a:pPr marL="285750" indent="-285750">
              <a:buFont typeface="Arial"/>
              <a:buChar char="•"/>
            </a:pPr>
            <a:r>
              <a:rPr lang="en-US" sz="2000" dirty="0">
                <a:ea typeface="+mn-lt"/>
                <a:cs typeface="+mn-lt"/>
              </a:rPr>
              <a:t>Religion or creed.</a:t>
            </a:r>
            <a:endParaRPr lang="en-US" sz="2000" dirty="0"/>
          </a:p>
          <a:p>
            <a:pPr marL="285750" indent="-285750">
              <a:buFont typeface="Arial"/>
              <a:buChar char="•"/>
            </a:pPr>
            <a:r>
              <a:rPr lang="en-US" sz="2000" dirty="0">
                <a:ea typeface="+mn-lt"/>
                <a:cs typeface="+mn-lt"/>
              </a:rPr>
              <a:t>National origin or ancestry.</a:t>
            </a:r>
            <a:endParaRPr lang="en-US" sz="2000" dirty="0"/>
          </a:p>
          <a:p>
            <a:pPr marL="285750" indent="-285750">
              <a:buFont typeface="Arial"/>
              <a:buChar char="•"/>
            </a:pPr>
            <a:r>
              <a:rPr lang="en-US" sz="2000" dirty="0">
                <a:ea typeface="+mn-lt"/>
                <a:cs typeface="+mn-lt"/>
              </a:rPr>
              <a:t>Sex </a:t>
            </a:r>
          </a:p>
          <a:p>
            <a:pPr marL="742950" lvl="1" indent="-285750">
              <a:buFont typeface="Arial"/>
              <a:buChar char="•"/>
            </a:pPr>
            <a:r>
              <a:rPr lang="en-US" sz="1600" dirty="0">
                <a:ea typeface="+mn-lt"/>
                <a:cs typeface="+mn-lt"/>
              </a:rPr>
              <a:t>Pregnancy.</a:t>
            </a:r>
            <a:endParaRPr lang="en-US" sz="1600" dirty="0"/>
          </a:p>
          <a:p>
            <a:pPr marL="742950" lvl="1" indent="-285750">
              <a:buFont typeface="Arial,Sans-Serif"/>
              <a:buChar char="•"/>
            </a:pPr>
            <a:r>
              <a:rPr lang="en-US" sz="1600" dirty="0">
                <a:ea typeface="+mn-lt"/>
                <a:cs typeface="+mn-lt"/>
              </a:rPr>
              <a:t>Sexual orientation</a:t>
            </a:r>
          </a:p>
          <a:p>
            <a:pPr marL="742950" lvl="1" indent="-285750">
              <a:buFont typeface="Arial,Sans-Serif"/>
              <a:buChar char="•"/>
            </a:pPr>
            <a:r>
              <a:rPr lang="en-US" sz="1600" dirty="0">
                <a:ea typeface="+mn-lt"/>
                <a:cs typeface="+mn-lt"/>
              </a:rPr>
              <a:t>Gender identity</a:t>
            </a:r>
            <a:endParaRPr lang="en-US" sz="1600" dirty="0"/>
          </a:p>
          <a:p>
            <a:pPr marL="285750" indent="-285750">
              <a:buFont typeface="Arial"/>
              <a:buChar char="•"/>
            </a:pPr>
            <a:r>
              <a:rPr lang="en-US" sz="2000" dirty="0">
                <a:ea typeface="+mn-lt"/>
                <a:cs typeface="+mn-lt"/>
              </a:rPr>
              <a:t>Age (40+).</a:t>
            </a:r>
            <a:endParaRPr lang="en-US" sz="2000" dirty="0"/>
          </a:p>
          <a:p>
            <a:pPr marL="285750" indent="-285750">
              <a:buFont typeface="Arial"/>
              <a:buChar char="•"/>
            </a:pPr>
            <a:r>
              <a:rPr lang="en-US" sz="2000" dirty="0">
                <a:ea typeface="+mn-lt"/>
                <a:cs typeface="+mn-lt"/>
              </a:rPr>
              <a:t>Physical or mental disability.</a:t>
            </a:r>
            <a:endParaRPr lang="en-US" sz="2000" dirty="0"/>
          </a:p>
          <a:p>
            <a:pPr marL="285750" indent="-285750">
              <a:buFont typeface="Arial"/>
              <a:buChar char="•"/>
            </a:pPr>
            <a:r>
              <a:rPr lang="en-US" sz="2000" dirty="0">
                <a:ea typeface="+mn-lt"/>
                <a:cs typeface="+mn-lt"/>
              </a:rPr>
              <a:t>Veteran status.</a:t>
            </a:r>
            <a:endParaRPr lang="en-US" sz="2000" dirty="0"/>
          </a:p>
          <a:p>
            <a:pPr marL="285750" indent="-285750">
              <a:buFont typeface="Arial"/>
              <a:buChar char="•"/>
            </a:pPr>
            <a:r>
              <a:rPr lang="en-US" sz="2000" dirty="0">
                <a:ea typeface="+mn-lt"/>
                <a:cs typeface="+mn-lt"/>
              </a:rPr>
              <a:t>Genetic information.</a:t>
            </a:r>
            <a:endParaRPr lang="en-US" sz="2000" dirty="0"/>
          </a:p>
          <a:p>
            <a:pPr marL="285750" indent="-285750">
              <a:buFont typeface="Arial"/>
              <a:buChar char="•"/>
            </a:pPr>
            <a:r>
              <a:rPr lang="en-US" sz="2000" dirty="0">
                <a:ea typeface="+mn-lt"/>
                <a:cs typeface="+mn-lt"/>
              </a:rPr>
              <a:t>Citizenship.</a:t>
            </a:r>
            <a:endParaRPr lang="en-US" sz="2000" dirty="0"/>
          </a:p>
          <a:p>
            <a:endParaRPr lang="en-US" sz="1000" dirty="0"/>
          </a:p>
          <a:p>
            <a:r>
              <a:rPr lang="en-US" sz="2000" dirty="0"/>
              <a:t>+ association with one who has a protected characteristic</a:t>
            </a:r>
          </a:p>
        </p:txBody>
      </p:sp>
      <p:pic>
        <p:nvPicPr>
          <p:cNvPr id="2" name="Picture 7" descr="A picture containing shirt&#10;&#10;Description automatically generated">
            <a:extLst>
              <a:ext uri="{FF2B5EF4-FFF2-40B4-BE49-F238E27FC236}">
                <a16:creationId xmlns:a16="http://schemas.microsoft.com/office/drawing/2014/main" id="{A7FC1A92-6148-4360-8025-E52CE6CAED30}"/>
              </a:ext>
            </a:extLst>
          </p:cNvPr>
          <p:cNvPicPr>
            <a:picLocks noChangeAspect="1"/>
          </p:cNvPicPr>
          <p:nvPr/>
        </p:nvPicPr>
        <p:blipFill>
          <a:blip r:embed="rId2"/>
          <a:stretch>
            <a:fillRect/>
          </a:stretch>
        </p:blipFill>
        <p:spPr>
          <a:xfrm>
            <a:off x="10406804" y="1497819"/>
            <a:ext cx="1262004" cy="1337516"/>
          </a:xfrm>
          <a:prstGeom prst="rect">
            <a:avLst/>
          </a:prstGeom>
        </p:spPr>
      </p:pic>
      <p:pic>
        <p:nvPicPr>
          <p:cNvPr id="6" name="Picture 6" descr="A picture containing drawing&#10;&#10;Description automatically generated">
            <a:extLst>
              <a:ext uri="{FF2B5EF4-FFF2-40B4-BE49-F238E27FC236}">
                <a16:creationId xmlns:a16="http://schemas.microsoft.com/office/drawing/2014/main" id="{C7798A15-D631-42CF-BBB7-2DECD041D16C}"/>
              </a:ext>
            </a:extLst>
          </p:cNvPr>
          <p:cNvPicPr>
            <a:picLocks noChangeAspect="1"/>
          </p:cNvPicPr>
          <p:nvPr/>
        </p:nvPicPr>
        <p:blipFill>
          <a:blip r:embed="rId3"/>
          <a:stretch>
            <a:fillRect/>
          </a:stretch>
        </p:blipFill>
        <p:spPr>
          <a:xfrm rot="5400000">
            <a:off x="3379463" y="1510800"/>
            <a:ext cx="1381126" cy="1368210"/>
          </a:xfrm>
          <a:prstGeom prst="rect">
            <a:avLst/>
          </a:prstGeom>
        </p:spPr>
      </p:pic>
      <p:sp>
        <p:nvSpPr>
          <p:cNvPr id="5" name="TextBox 4">
            <a:extLst>
              <a:ext uri="{FF2B5EF4-FFF2-40B4-BE49-F238E27FC236}">
                <a16:creationId xmlns:a16="http://schemas.microsoft.com/office/drawing/2014/main" id="{CD8872D0-3B55-48F9-9663-002889CF8D02}"/>
              </a:ext>
            </a:extLst>
          </p:cNvPr>
          <p:cNvSpPr txBox="1"/>
          <p:nvPr/>
        </p:nvSpPr>
        <p:spPr>
          <a:xfrm>
            <a:off x="3048000" y="325120"/>
            <a:ext cx="6614160"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a:t>Protected </a:t>
            </a:r>
            <a:r>
              <a:rPr lang="en-US" sz="4000" dirty="0"/>
              <a:t>Characteristics</a:t>
            </a:r>
          </a:p>
          <a:p>
            <a:pPr algn="ctr"/>
            <a:r>
              <a:rPr lang="en-US" sz="2000"/>
              <a:t>may be real or perceived</a:t>
            </a:r>
            <a:endParaRPr lang="en-US" sz="2000" dirty="0"/>
          </a:p>
        </p:txBody>
      </p:sp>
      <p:sp>
        <p:nvSpPr>
          <p:cNvPr id="7" name="Explosion: 14 Points 6">
            <a:extLst>
              <a:ext uri="{FF2B5EF4-FFF2-40B4-BE49-F238E27FC236}">
                <a16:creationId xmlns:a16="http://schemas.microsoft.com/office/drawing/2014/main" id="{5411B111-A8EA-45A5-B4EF-1E8B16AFDA93}"/>
              </a:ext>
            </a:extLst>
          </p:cNvPr>
          <p:cNvSpPr/>
          <p:nvPr/>
        </p:nvSpPr>
        <p:spPr>
          <a:xfrm rot="-240000">
            <a:off x="3150939" y="3582172"/>
            <a:ext cx="1016000" cy="9144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646F11D6-A213-4CC0-B4AC-58CB9033ED46}"/>
              </a:ext>
            </a:extLst>
          </p:cNvPr>
          <p:cNvSpPr txBox="1"/>
          <p:nvPr/>
        </p:nvSpPr>
        <p:spPr>
          <a:xfrm rot="19440000">
            <a:off x="3221355" y="3820795"/>
            <a:ext cx="87376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NEW</a:t>
            </a:r>
          </a:p>
        </p:txBody>
      </p:sp>
    </p:spTree>
    <p:extLst>
      <p:ext uri="{BB962C8B-B14F-4D97-AF65-F5344CB8AC3E}">
        <p14:creationId xmlns:p14="http://schemas.microsoft.com/office/powerpoint/2010/main" val="3269125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E42EE-C9CB-4AEF-AC10-802E0B06E52E}"/>
              </a:ext>
            </a:extLst>
          </p:cNvPr>
          <p:cNvSpPr>
            <a:spLocks noGrp="1"/>
          </p:cNvSpPr>
          <p:nvPr>
            <p:ph type="title"/>
          </p:nvPr>
        </p:nvSpPr>
        <p:spPr>
          <a:xfrm>
            <a:off x="1013417" y="526297"/>
            <a:ext cx="9862820" cy="3058160"/>
          </a:xfrm>
        </p:spPr>
        <p:txBody>
          <a:bodyPr>
            <a:normAutofit/>
          </a:bodyPr>
          <a:lstStyle/>
          <a:p>
            <a:endParaRPr lang="en-US" sz="4800" dirty="0"/>
          </a:p>
          <a:p>
            <a:endParaRPr lang="en-US" sz="4800" dirty="0"/>
          </a:p>
        </p:txBody>
      </p:sp>
      <p:sp>
        <p:nvSpPr>
          <p:cNvPr id="3" name="TextBox 2">
            <a:extLst>
              <a:ext uri="{FF2B5EF4-FFF2-40B4-BE49-F238E27FC236}">
                <a16:creationId xmlns:a16="http://schemas.microsoft.com/office/drawing/2014/main" id="{E01738BB-2037-4848-AF02-2B7C412160E8}"/>
              </a:ext>
            </a:extLst>
          </p:cNvPr>
          <p:cNvSpPr txBox="1"/>
          <p:nvPr/>
        </p:nvSpPr>
        <p:spPr>
          <a:xfrm>
            <a:off x="2610259" y="1593226"/>
            <a:ext cx="9149165" cy="42780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It does not mean an uncivil work environment. </a:t>
            </a:r>
          </a:p>
          <a:p>
            <a:r>
              <a:rPr lang="en-US" sz="2000" dirty="0">
                <a:ea typeface="+mn-lt"/>
                <a:cs typeface="+mn-lt"/>
              </a:rPr>
              <a:t>It does not mean conduct that is aggravating or unhelpful</a:t>
            </a:r>
            <a:endParaRPr lang="en-US" dirty="0">
              <a:ea typeface="+mn-lt"/>
              <a:cs typeface="+mn-lt"/>
            </a:endParaRPr>
          </a:p>
          <a:p>
            <a:r>
              <a:rPr lang="en-US" sz="2000" dirty="0"/>
              <a:t>It does not mean a single instance of discriminatory or offensive speech</a:t>
            </a:r>
          </a:p>
          <a:p>
            <a:endParaRPr lang="en-US" sz="2000" dirty="0"/>
          </a:p>
          <a:p>
            <a:r>
              <a:rPr lang="en-US" sz="2000" b="1" dirty="0">
                <a:solidFill>
                  <a:schemeClr val="accent1"/>
                </a:solidFill>
              </a:rPr>
              <a:t>In the words of the EEOC</a:t>
            </a:r>
            <a:r>
              <a:rPr lang="en-US" sz="2000" dirty="0">
                <a:solidFill>
                  <a:schemeClr val="accent1"/>
                </a:solidFill>
              </a:rPr>
              <a:t>:</a:t>
            </a:r>
            <a:r>
              <a:rPr lang="en-US" sz="2000" dirty="0"/>
              <a:t> </a:t>
            </a:r>
            <a:r>
              <a:rPr lang="en-US" sz="2000" dirty="0">
                <a:solidFill>
                  <a:srgbClr val="000000"/>
                </a:solidFill>
              </a:rPr>
              <a:t>"Petty slights, annoyances, and isolated incidents (unless extremely serious) do not rise to the level of illegality."</a:t>
            </a:r>
            <a:endParaRPr lang="en-US" dirty="0">
              <a:solidFill>
                <a:srgbClr val="000000"/>
              </a:solidFill>
            </a:endParaRPr>
          </a:p>
          <a:p>
            <a:endParaRPr lang="en-US" sz="2000" dirty="0"/>
          </a:p>
          <a:p>
            <a:endParaRPr lang="en-US" sz="2000" dirty="0"/>
          </a:p>
          <a:p>
            <a:endParaRPr lang="en-US" sz="2000" dirty="0"/>
          </a:p>
          <a:p>
            <a:endParaRPr lang="en-US" sz="2000" dirty="0"/>
          </a:p>
          <a:p>
            <a:r>
              <a:rPr lang="en-US" sz="2400" dirty="0"/>
              <a:t>It also does not mean a work environment that's generically toxic or abusive.  As long as the conduct isn't </a:t>
            </a:r>
            <a:r>
              <a:rPr lang="en-US" sz="2400" u="sng" dirty="0"/>
              <a:t>because of</a:t>
            </a:r>
            <a:r>
              <a:rPr lang="en-US" sz="2400" dirty="0"/>
              <a:t> a protected characteristic, the conduct does not violate Title VII. </a:t>
            </a:r>
            <a:r>
              <a:rPr lang="en-US" sz="2000" dirty="0"/>
              <a:t> </a:t>
            </a:r>
          </a:p>
        </p:txBody>
      </p:sp>
      <p:sp>
        <p:nvSpPr>
          <p:cNvPr id="4" name="TextBox 3">
            <a:extLst>
              <a:ext uri="{FF2B5EF4-FFF2-40B4-BE49-F238E27FC236}">
                <a16:creationId xmlns:a16="http://schemas.microsoft.com/office/drawing/2014/main" id="{0B877A6B-B51B-4198-A9D1-336A1FA973CC}"/>
              </a:ext>
            </a:extLst>
          </p:cNvPr>
          <p:cNvSpPr txBox="1"/>
          <p:nvPr/>
        </p:nvSpPr>
        <p:spPr>
          <a:xfrm>
            <a:off x="642837" y="524875"/>
            <a:ext cx="11419663"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ea typeface="+mn-lt"/>
                <a:cs typeface="+mn-lt"/>
              </a:rPr>
              <a:t>"Hostile Work Environment" is a Legal Term</a:t>
            </a:r>
            <a:r>
              <a:rPr lang="en-US" sz="4800">
                <a:ea typeface="+mn-lt"/>
                <a:cs typeface="+mn-lt"/>
              </a:rPr>
              <a:t> </a:t>
            </a:r>
            <a:endParaRPr lang="en-US" sz="4800"/>
          </a:p>
        </p:txBody>
      </p:sp>
      <p:sp>
        <p:nvSpPr>
          <p:cNvPr id="8" name="Arrow: Right 7">
            <a:extLst>
              <a:ext uri="{FF2B5EF4-FFF2-40B4-BE49-F238E27FC236}">
                <a16:creationId xmlns:a16="http://schemas.microsoft.com/office/drawing/2014/main" id="{DAC81AC1-5397-4731-9610-4DCDDEDFDC45}"/>
              </a:ext>
            </a:extLst>
          </p:cNvPr>
          <p:cNvSpPr/>
          <p:nvPr/>
        </p:nvSpPr>
        <p:spPr>
          <a:xfrm rot="13200000">
            <a:off x="9868057" y="5740931"/>
            <a:ext cx="803328" cy="3745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Arrow: Right 8">
            <a:extLst>
              <a:ext uri="{FF2B5EF4-FFF2-40B4-BE49-F238E27FC236}">
                <a16:creationId xmlns:a16="http://schemas.microsoft.com/office/drawing/2014/main" id="{DAC81AC1-5397-4731-9610-4DCDDEDFDC45}"/>
              </a:ext>
            </a:extLst>
          </p:cNvPr>
          <p:cNvSpPr/>
          <p:nvPr/>
        </p:nvSpPr>
        <p:spPr>
          <a:xfrm rot="20760000">
            <a:off x="1350561" y="5042494"/>
            <a:ext cx="955728" cy="3745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5" descr="A picture containing table, drawing&#10;&#10;Description automatically generated">
            <a:extLst>
              <a:ext uri="{FF2B5EF4-FFF2-40B4-BE49-F238E27FC236}">
                <a16:creationId xmlns:a16="http://schemas.microsoft.com/office/drawing/2014/main" id="{44964D7E-9E49-46EF-805B-CBC1DE55E0C0}"/>
              </a:ext>
            </a:extLst>
          </p:cNvPr>
          <p:cNvPicPr>
            <a:picLocks noChangeAspect="1"/>
          </p:cNvPicPr>
          <p:nvPr/>
        </p:nvPicPr>
        <p:blipFill>
          <a:blip r:embed="rId2"/>
          <a:stretch>
            <a:fillRect/>
          </a:stretch>
        </p:blipFill>
        <p:spPr>
          <a:xfrm>
            <a:off x="594043" y="1594168"/>
            <a:ext cx="1514475" cy="3019425"/>
          </a:xfrm>
          <a:prstGeom prst="rect">
            <a:avLst/>
          </a:prstGeom>
        </p:spPr>
      </p:pic>
      <p:sp>
        <p:nvSpPr>
          <p:cNvPr id="10" name="Arrow: Right 9">
            <a:extLst>
              <a:ext uri="{FF2B5EF4-FFF2-40B4-BE49-F238E27FC236}">
                <a16:creationId xmlns:a16="http://schemas.microsoft.com/office/drawing/2014/main" id="{098B78DC-9386-4A97-AB0C-EAB4228F29CA}"/>
              </a:ext>
            </a:extLst>
          </p:cNvPr>
          <p:cNvSpPr/>
          <p:nvPr/>
        </p:nvSpPr>
        <p:spPr>
          <a:xfrm rot="4680000">
            <a:off x="5436925" y="3883213"/>
            <a:ext cx="630608" cy="3948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Arrow: Right 10">
            <a:extLst>
              <a:ext uri="{FF2B5EF4-FFF2-40B4-BE49-F238E27FC236}">
                <a16:creationId xmlns:a16="http://schemas.microsoft.com/office/drawing/2014/main" id="{7744CC3A-CA2A-491E-9A7A-7FD8CCC8EAE3}"/>
              </a:ext>
            </a:extLst>
          </p:cNvPr>
          <p:cNvSpPr/>
          <p:nvPr/>
        </p:nvSpPr>
        <p:spPr>
          <a:xfrm rot="15000000">
            <a:off x="6183150" y="5985736"/>
            <a:ext cx="661088" cy="3745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Arrow: Right 11">
            <a:extLst>
              <a:ext uri="{FF2B5EF4-FFF2-40B4-BE49-F238E27FC236}">
                <a16:creationId xmlns:a16="http://schemas.microsoft.com/office/drawing/2014/main" id="{3EC6CF51-1A24-4C49-B2E2-BA9C72A7C487}"/>
              </a:ext>
            </a:extLst>
          </p:cNvPr>
          <p:cNvSpPr/>
          <p:nvPr/>
        </p:nvSpPr>
        <p:spPr>
          <a:xfrm rot="7680000">
            <a:off x="10529665" y="4003429"/>
            <a:ext cx="691568" cy="3847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Arrow: Right 12">
            <a:extLst>
              <a:ext uri="{FF2B5EF4-FFF2-40B4-BE49-F238E27FC236}">
                <a16:creationId xmlns:a16="http://schemas.microsoft.com/office/drawing/2014/main" id="{3916A91B-36A6-41C3-94E5-FFC0B721CA0F}"/>
              </a:ext>
            </a:extLst>
          </p:cNvPr>
          <p:cNvSpPr/>
          <p:nvPr/>
        </p:nvSpPr>
        <p:spPr>
          <a:xfrm rot="19440000">
            <a:off x="3414986" y="5876669"/>
            <a:ext cx="650928" cy="3745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Arrow: Right 13">
            <a:extLst>
              <a:ext uri="{FF2B5EF4-FFF2-40B4-BE49-F238E27FC236}">
                <a16:creationId xmlns:a16="http://schemas.microsoft.com/office/drawing/2014/main" id="{004DE418-5D94-40CC-9E5A-6B9DE5E89DFE}"/>
              </a:ext>
            </a:extLst>
          </p:cNvPr>
          <p:cNvSpPr/>
          <p:nvPr/>
        </p:nvSpPr>
        <p:spPr>
          <a:xfrm rot="4680000">
            <a:off x="2995769" y="4020631"/>
            <a:ext cx="630608" cy="3948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 name="Arrow: Right 14">
            <a:extLst>
              <a:ext uri="{FF2B5EF4-FFF2-40B4-BE49-F238E27FC236}">
                <a16:creationId xmlns:a16="http://schemas.microsoft.com/office/drawing/2014/main" id="{498C7045-A664-4FF9-BE83-8E5A5CF6B278}"/>
              </a:ext>
            </a:extLst>
          </p:cNvPr>
          <p:cNvSpPr/>
          <p:nvPr/>
        </p:nvSpPr>
        <p:spPr>
          <a:xfrm rot="6060000">
            <a:off x="7844670" y="3985864"/>
            <a:ext cx="691568" cy="3847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2076864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E42EE-C9CB-4AEF-AC10-802E0B06E52E}"/>
              </a:ext>
            </a:extLst>
          </p:cNvPr>
          <p:cNvSpPr>
            <a:spLocks noGrp="1"/>
          </p:cNvSpPr>
          <p:nvPr>
            <p:ph type="title"/>
          </p:nvPr>
        </p:nvSpPr>
        <p:spPr>
          <a:xfrm>
            <a:off x="1168400" y="1714500"/>
            <a:ext cx="9862820" cy="3058160"/>
          </a:xfrm>
        </p:spPr>
        <p:txBody>
          <a:bodyPr>
            <a:normAutofit/>
          </a:bodyPr>
          <a:lstStyle/>
          <a:p>
            <a:endParaRPr lang="en-US" sz="4800" dirty="0">
              <a:ea typeface="+mj-lt"/>
              <a:cs typeface="+mj-lt"/>
            </a:endParaRPr>
          </a:p>
          <a:p>
            <a:endParaRPr lang="en-US" sz="4800" dirty="0"/>
          </a:p>
        </p:txBody>
      </p:sp>
      <p:sp>
        <p:nvSpPr>
          <p:cNvPr id="3" name="TextBox 2">
            <a:extLst>
              <a:ext uri="{FF2B5EF4-FFF2-40B4-BE49-F238E27FC236}">
                <a16:creationId xmlns:a16="http://schemas.microsoft.com/office/drawing/2014/main" id="{35A26354-2C15-4679-840C-EE5B51377A32}"/>
              </a:ext>
            </a:extLst>
          </p:cNvPr>
          <p:cNvSpPr txBox="1"/>
          <p:nvPr/>
        </p:nvSpPr>
        <p:spPr>
          <a:xfrm>
            <a:off x="481137" y="351466"/>
            <a:ext cx="776723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a:solidFill>
                  <a:schemeClr val="accent1"/>
                </a:solidFill>
              </a:rPr>
              <a:t>Supervisor Responsibility</a:t>
            </a:r>
          </a:p>
        </p:txBody>
      </p:sp>
      <p:sp>
        <p:nvSpPr>
          <p:cNvPr id="4" name="TextBox 3">
            <a:extLst>
              <a:ext uri="{FF2B5EF4-FFF2-40B4-BE49-F238E27FC236}">
                <a16:creationId xmlns:a16="http://schemas.microsoft.com/office/drawing/2014/main" id="{EA9E0D7A-5987-406B-AA18-750CE7E37C9B}"/>
              </a:ext>
            </a:extLst>
          </p:cNvPr>
          <p:cNvSpPr txBox="1"/>
          <p:nvPr/>
        </p:nvSpPr>
        <p:spPr>
          <a:xfrm>
            <a:off x="733587" y="1778172"/>
            <a:ext cx="10674541" cy="38574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spcAft>
                <a:spcPts val="400"/>
              </a:spcAft>
              <a:buAutoNum type="arabicPeriod"/>
            </a:pPr>
            <a:r>
              <a:rPr lang="en-US" sz="2400" dirty="0"/>
              <a:t>Don't make employment decisions on the basis of protected characteristics! </a:t>
            </a:r>
            <a:endParaRPr lang="en-US" dirty="0"/>
          </a:p>
          <a:p>
            <a:pPr marL="457200" indent="-457200">
              <a:spcAft>
                <a:spcPts val="400"/>
              </a:spcAft>
              <a:buAutoNum type="arabicPeriod"/>
            </a:pPr>
            <a:r>
              <a:rPr lang="en-US" sz="2400" dirty="0"/>
              <a:t>If you witness or learn of discriminatory conduct affecting you or your subordinates, please report it to the Office of Compliance or to HR.</a:t>
            </a:r>
          </a:p>
          <a:p>
            <a:pPr marL="457200" indent="-457200">
              <a:spcAft>
                <a:spcPts val="400"/>
              </a:spcAft>
              <a:buAutoNum type="arabicPeriod"/>
            </a:pPr>
            <a:r>
              <a:rPr lang="en-US" sz="2400" dirty="0"/>
              <a:t>If your subordinate reports discrimination to you, always inform them of their right to make a report to the Office of Compliance or HR. </a:t>
            </a:r>
          </a:p>
          <a:p>
            <a:pPr marL="457200" indent="-457200">
              <a:spcAft>
                <a:spcPts val="400"/>
              </a:spcAft>
              <a:buAutoNum type="arabicPeriod"/>
            </a:pPr>
            <a:r>
              <a:rPr lang="en-US" sz="2400" dirty="0"/>
              <a:t>Remember: People don't have to specifically say "discrimination" to complain </a:t>
            </a:r>
            <a:r>
              <a:rPr lang="en-US" sz="2400"/>
              <a:t>about discrimination. Listen for the "because of."</a:t>
            </a:r>
            <a:endParaRPr lang="en-US" sz="2800" dirty="0"/>
          </a:p>
          <a:p>
            <a:pPr marL="742950" lvl="1" indent="-285750">
              <a:spcAft>
                <a:spcPts val="400"/>
              </a:spcAft>
              <a:buFont typeface="Arial"/>
              <a:buChar char="•"/>
            </a:pPr>
            <a:r>
              <a:rPr lang="en-US" sz="2000" dirty="0"/>
              <a:t>When in doubt, report it to me, I will reach out to the employee and find out their concern directly.</a:t>
            </a:r>
          </a:p>
          <a:p>
            <a:pPr marL="742950" lvl="1" indent="-285750">
              <a:spcAft>
                <a:spcPts val="400"/>
              </a:spcAft>
              <a:buFont typeface="Arial"/>
              <a:buChar char="•"/>
            </a:pPr>
            <a:r>
              <a:rPr lang="en-US" sz="2000" b="1" dirty="0"/>
              <a:t>Do not begin an investigation.</a:t>
            </a:r>
          </a:p>
        </p:txBody>
      </p:sp>
      <p:sp>
        <p:nvSpPr>
          <p:cNvPr id="6" name="Rectangle 5">
            <a:extLst>
              <a:ext uri="{FF2B5EF4-FFF2-40B4-BE49-F238E27FC236}">
                <a16:creationId xmlns:a16="http://schemas.microsoft.com/office/drawing/2014/main" id="{98557AFF-CBCD-46C9-8E9E-FBB3E614A51B}"/>
              </a:ext>
            </a:extLst>
          </p:cNvPr>
          <p:cNvSpPr/>
          <p:nvPr/>
        </p:nvSpPr>
        <p:spPr>
          <a:xfrm>
            <a:off x="573954" y="1451760"/>
            <a:ext cx="11064240" cy="4608163"/>
          </a:xfrm>
          <a:custGeom>
            <a:avLst/>
            <a:gdLst>
              <a:gd name="connsiteX0" fmla="*/ 0 w 11064240"/>
              <a:gd name="connsiteY0" fmla="*/ 0 h 4608163"/>
              <a:gd name="connsiteX1" fmla="*/ 580873 w 11064240"/>
              <a:gd name="connsiteY1" fmla="*/ 0 h 4608163"/>
              <a:gd name="connsiteX2" fmla="*/ 1051103 w 11064240"/>
              <a:gd name="connsiteY2" fmla="*/ 0 h 4608163"/>
              <a:gd name="connsiteX3" fmla="*/ 1521333 w 11064240"/>
              <a:gd name="connsiteY3" fmla="*/ 0 h 4608163"/>
              <a:gd name="connsiteX4" fmla="*/ 1880921 w 11064240"/>
              <a:gd name="connsiteY4" fmla="*/ 0 h 4608163"/>
              <a:gd name="connsiteX5" fmla="*/ 2240509 w 11064240"/>
              <a:gd name="connsiteY5" fmla="*/ 0 h 4608163"/>
              <a:gd name="connsiteX6" fmla="*/ 2600096 w 11064240"/>
              <a:gd name="connsiteY6" fmla="*/ 0 h 4608163"/>
              <a:gd name="connsiteX7" fmla="*/ 3402254 w 11064240"/>
              <a:gd name="connsiteY7" fmla="*/ 0 h 4608163"/>
              <a:gd name="connsiteX8" fmla="*/ 3761842 w 11064240"/>
              <a:gd name="connsiteY8" fmla="*/ 0 h 4608163"/>
              <a:gd name="connsiteX9" fmla="*/ 4232072 w 11064240"/>
              <a:gd name="connsiteY9" fmla="*/ 0 h 4608163"/>
              <a:gd name="connsiteX10" fmla="*/ 4702302 w 11064240"/>
              <a:gd name="connsiteY10" fmla="*/ 0 h 4608163"/>
              <a:gd name="connsiteX11" fmla="*/ 5615102 w 11064240"/>
              <a:gd name="connsiteY11" fmla="*/ 0 h 4608163"/>
              <a:gd name="connsiteX12" fmla="*/ 5974690 w 11064240"/>
              <a:gd name="connsiteY12" fmla="*/ 0 h 4608163"/>
              <a:gd name="connsiteX13" fmla="*/ 6334277 w 11064240"/>
              <a:gd name="connsiteY13" fmla="*/ 0 h 4608163"/>
              <a:gd name="connsiteX14" fmla="*/ 7247077 w 11064240"/>
              <a:gd name="connsiteY14" fmla="*/ 0 h 4608163"/>
              <a:gd name="connsiteX15" fmla="*/ 7717307 w 11064240"/>
              <a:gd name="connsiteY15" fmla="*/ 0 h 4608163"/>
              <a:gd name="connsiteX16" fmla="*/ 8298180 w 11064240"/>
              <a:gd name="connsiteY16" fmla="*/ 0 h 4608163"/>
              <a:gd name="connsiteX17" fmla="*/ 9210980 w 11064240"/>
              <a:gd name="connsiteY17" fmla="*/ 0 h 4608163"/>
              <a:gd name="connsiteX18" fmla="*/ 10013137 w 11064240"/>
              <a:gd name="connsiteY18" fmla="*/ 0 h 4608163"/>
              <a:gd name="connsiteX19" fmla="*/ 11064240 w 11064240"/>
              <a:gd name="connsiteY19" fmla="*/ 0 h 4608163"/>
              <a:gd name="connsiteX20" fmla="*/ 11064240 w 11064240"/>
              <a:gd name="connsiteY20" fmla="*/ 520064 h 4608163"/>
              <a:gd name="connsiteX21" fmla="*/ 11064240 w 11064240"/>
              <a:gd name="connsiteY21" fmla="*/ 1086210 h 4608163"/>
              <a:gd name="connsiteX22" fmla="*/ 11064240 w 11064240"/>
              <a:gd name="connsiteY22" fmla="*/ 1606274 h 4608163"/>
              <a:gd name="connsiteX23" fmla="*/ 11064240 w 11064240"/>
              <a:gd name="connsiteY23" fmla="*/ 2218501 h 4608163"/>
              <a:gd name="connsiteX24" fmla="*/ 11064240 w 11064240"/>
              <a:gd name="connsiteY24" fmla="*/ 2968974 h 4608163"/>
              <a:gd name="connsiteX25" fmla="*/ 11064240 w 11064240"/>
              <a:gd name="connsiteY25" fmla="*/ 3627283 h 4608163"/>
              <a:gd name="connsiteX26" fmla="*/ 11064240 w 11064240"/>
              <a:gd name="connsiteY26" fmla="*/ 4608163 h 4608163"/>
              <a:gd name="connsiteX27" fmla="*/ 10704652 w 11064240"/>
              <a:gd name="connsiteY27" fmla="*/ 4608163 h 4608163"/>
              <a:gd name="connsiteX28" fmla="*/ 9791852 w 11064240"/>
              <a:gd name="connsiteY28" fmla="*/ 4608163 h 4608163"/>
              <a:gd name="connsiteX29" fmla="*/ 9432265 w 11064240"/>
              <a:gd name="connsiteY29" fmla="*/ 4608163 h 4608163"/>
              <a:gd name="connsiteX30" fmla="*/ 9072677 w 11064240"/>
              <a:gd name="connsiteY30" fmla="*/ 4608163 h 4608163"/>
              <a:gd name="connsiteX31" fmla="*/ 8270519 w 11064240"/>
              <a:gd name="connsiteY31" fmla="*/ 4608163 h 4608163"/>
              <a:gd name="connsiteX32" fmla="*/ 7910932 w 11064240"/>
              <a:gd name="connsiteY32" fmla="*/ 4608163 h 4608163"/>
              <a:gd name="connsiteX33" fmla="*/ 7330059 w 11064240"/>
              <a:gd name="connsiteY33" fmla="*/ 4608163 h 4608163"/>
              <a:gd name="connsiteX34" fmla="*/ 6970471 w 11064240"/>
              <a:gd name="connsiteY34" fmla="*/ 4608163 h 4608163"/>
              <a:gd name="connsiteX35" fmla="*/ 6610883 w 11064240"/>
              <a:gd name="connsiteY35" fmla="*/ 4608163 h 4608163"/>
              <a:gd name="connsiteX36" fmla="*/ 5808726 w 11064240"/>
              <a:gd name="connsiteY36" fmla="*/ 4608163 h 4608163"/>
              <a:gd name="connsiteX37" fmla="*/ 5006569 w 11064240"/>
              <a:gd name="connsiteY37" fmla="*/ 4608163 h 4608163"/>
              <a:gd name="connsiteX38" fmla="*/ 4093769 w 11064240"/>
              <a:gd name="connsiteY38" fmla="*/ 4608163 h 4608163"/>
              <a:gd name="connsiteX39" fmla="*/ 3402254 w 11064240"/>
              <a:gd name="connsiteY39" fmla="*/ 4608163 h 4608163"/>
              <a:gd name="connsiteX40" fmla="*/ 2932024 w 11064240"/>
              <a:gd name="connsiteY40" fmla="*/ 4608163 h 4608163"/>
              <a:gd name="connsiteX41" fmla="*/ 2129866 w 11064240"/>
              <a:gd name="connsiteY41" fmla="*/ 4608163 h 4608163"/>
              <a:gd name="connsiteX42" fmla="*/ 1217066 w 11064240"/>
              <a:gd name="connsiteY42" fmla="*/ 4608163 h 4608163"/>
              <a:gd name="connsiteX43" fmla="*/ 0 w 11064240"/>
              <a:gd name="connsiteY43" fmla="*/ 4608163 h 4608163"/>
              <a:gd name="connsiteX44" fmla="*/ 0 w 11064240"/>
              <a:gd name="connsiteY44" fmla="*/ 4088099 h 4608163"/>
              <a:gd name="connsiteX45" fmla="*/ 0 w 11064240"/>
              <a:gd name="connsiteY45" fmla="*/ 3475872 h 4608163"/>
              <a:gd name="connsiteX46" fmla="*/ 0 w 11064240"/>
              <a:gd name="connsiteY46" fmla="*/ 2955807 h 4608163"/>
              <a:gd name="connsiteX47" fmla="*/ 0 w 11064240"/>
              <a:gd name="connsiteY47" fmla="*/ 2205335 h 4608163"/>
              <a:gd name="connsiteX48" fmla="*/ 0 w 11064240"/>
              <a:gd name="connsiteY48" fmla="*/ 1639189 h 4608163"/>
              <a:gd name="connsiteX49" fmla="*/ 0 w 11064240"/>
              <a:gd name="connsiteY49" fmla="*/ 1026962 h 4608163"/>
              <a:gd name="connsiteX50" fmla="*/ 0 w 11064240"/>
              <a:gd name="connsiteY50" fmla="*/ 0 h 460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1064240" h="4608163" extrusionOk="0">
                <a:moveTo>
                  <a:pt x="0" y="0"/>
                </a:moveTo>
                <a:cubicBezTo>
                  <a:pt x="201274" y="-27675"/>
                  <a:pt x="446276" y="28790"/>
                  <a:pt x="580873" y="0"/>
                </a:cubicBezTo>
                <a:cubicBezTo>
                  <a:pt x="715470" y="-28790"/>
                  <a:pt x="865400" y="3682"/>
                  <a:pt x="1051103" y="0"/>
                </a:cubicBezTo>
                <a:cubicBezTo>
                  <a:pt x="1236806" y="-3682"/>
                  <a:pt x="1293178" y="6445"/>
                  <a:pt x="1521333" y="0"/>
                </a:cubicBezTo>
                <a:cubicBezTo>
                  <a:pt x="1749488" y="-6445"/>
                  <a:pt x="1785885" y="16541"/>
                  <a:pt x="1880921" y="0"/>
                </a:cubicBezTo>
                <a:cubicBezTo>
                  <a:pt x="1975957" y="-16541"/>
                  <a:pt x="2125115" y="7415"/>
                  <a:pt x="2240509" y="0"/>
                </a:cubicBezTo>
                <a:cubicBezTo>
                  <a:pt x="2355903" y="-7415"/>
                  <a:pt x="2437970" y="12315"/>
                  <a:pt x="2600096" y="0"/>
                </a:cubicBezTo>
                <a:cubicBezTo>
                  <a:pt x="2762222" y="-12315"/>
                  <a:pt x="3086733" y="17759"/>
                  <a:pt x="3402254" y="0"/>
                </a:cubicBezTo>
                <a:cubicBezTo>
                  <a:pt x="3717775" y="-17759"/>
                  <a:pt x="3688013" y="-1781"/>
                  <a:pt x="3761842" y="0"/>
                </a:cubicBezTo>
                <a:cubicBezTo>
                  <a:pt x="3835671" y="1781"/>
                  <a:pt x="4049944" y="23296"/>
                  <a:pt x="4232072" y="0"/>
                </a:cubicBezTo>
                <a:cubicBezTo>
                  <a:pt x="4414200" y="-23296"/>
                  <a:pt x="4532298" y="1315"/>
                  <a:pt x="4702302" y="0"/>
                </a:cubicBezTo>
                <a:cubicBezTo>
                  <a:pt x="4872306" y="-1315"/>
                  <a:pt x="5222667" y="-28735"/>
                  <a:pt x="5615102" y="0"/>
                </a:cubicBezTo>
                <a:cubicBezTo>
                  <a:pt x="6007537" y="28735"/>
                  <a:pt x="5902518" y="7358"/>
                  <a:pt x="5974690" y="0"/>
                </a:cubicBezTo>
                <a:cubicBezTo>
                  <a:pt x="6046862" y="-7358"/>
                  <a:pt x="6232669" y="11482"/>
                  <a:pt x="6334277" y="0"/>
                </a:cubicBezTo>
                <a:cubicBezTo>
                  <a:pt x="6435885" y="-11482"/>
                  <a:pt x="6975875" y="-15064"/>
                  <a:pt x="7247077" y="0"/>
                </a:cubicBezTo>
                <a:cubicBezTo>
                  <a:pt x="7518279" y="15064"/>
                  <a:pt x="7546228" y="-1679"/>
                  <a:pt x="7717307" y="0"/>
                </a:cubicBezTo>
                <a:cubicBezTo>
                  <a:pt x="7888386" y="1679"/>
                  <a:pt x="8087366" y="-5991"/>
                  <a:pt x="8298180" y="0"/>
                </a:cubicBezTo>
                <a:cubicBezTo>
                  <a:pt x="8508994" y="5991"/>
                  <a:pt x="8817420" y="-27870"/>
                  <a:pt x="9210980" y="0"/>
                </a:cubicBezTo>
                <a:cubicBezTo>
                  <a:pt x="9604540" y="27870"/>
                  <a:pt x="9804598" y="27041"/>
                  <a:pt x="10013137" y="0"/>
                </a:cubicBezTo>
                <a:cubicBezTo>
                  <a:pt x="10221676" y="-27041"/>
                  <a:pt x="10853311" y="-97"/>
                  <a:pt x="11064240" y="0"/>
                </a:cubicBezTo>
                <a:cubicBezTo>
                  <a:pt x="11078167" y="240598"/>
                  <a:pt x="11082832" y="263225"/>
                  <a:pt x="11064240" y="520064"/>
                </a:cubicBezTo>
                <a:cubicBezTo>
                  <a:pt x="11045648" y="776903"/>
                  <a:pt x="11063315" y="843951"/>
                  <a:pt x="11064240" y="1086210"/>
                </a:cubicBezTo>
                <a:cubicBezTo>
                  <a:pt x="11065165" y="1328469"/>
                  <a:pt x="11063677" y="1442867"/>
                  <a:pt x="11064240" y="1606274"/>
                </a:cubicBezTo>
                <a:cubicBezTo>
                  <a:pt x="11064803" y="1769681"/>
                  <a:pt x="11045045" y="2036482"/>
                  <a:pt x="11064240" y="2218501"/>
                </a:cubicBezTo>
                <a:cubicBezTo>
                  <a:pt x="11083435" y="2400520"/>
                  <a:pt x="11067141" y="2664255"/>
                  <a:pt x="11064240" y="2968974"/>
                </a:cubicBezTo>
                <a:cubicBezTo>
                  <a:pt x="11061339" y="3273693"/>
                  <a:pt x="11036077" y="3387836"/>
                  <a:pt x="11064240" y="3627283"/>
                </a:cubicBezTo>
                <a:cubicBezTo>
                  <a:pt x="11092403" y="3866730"/>
                  <a:pt x="11104075" y="4249747"/>
                  <a:pt x="11064240" y="4608163"/>
                </a:cubicBezTo>
                <a:cubicBezTo>
                  <a:pt x="10905126" y="4608631"/>
                  <a:pt x="10865698" y="4601995"/>
                  <a:pt x="10704652" y="4608163"/>
                </a:cubicBezTo>
                <a:cubicBezTo>
                  <a:pt x="10543606" y="4614331"/>
                  <a:pt x="10118767" y="4577576"/>
                  <a:pt x="9791852" y="4608163"/>
                </a:cubicBezTo>
                <a:cubicBezTo>
                  <a:pt x="9464937" y="4638750"/>
                  <a:pt x="9574901" y="4617590"/>
                  <a:pt x="9432265" y="4608163"/>
                </a:cubicBezTo>
                <a:cubicBezTo>
                  <a:pt x="9289629" y="4598736"/>
                  <a:pt x="9194257" y="4597804"/>
                  <a:pt x="9072677" y="4608163"/>
                </a:cubicBezTo>
                <a:cubicBezTo>
                  <a:pt x="8951097" y="4618522"/>
                  <a:pt x="8581927" y="4602884"/>
                  <a:pt x="8270519" y="4608163"/>
                </a:cubicBezTo>
                <a:cubicBezTo>
                  <a:pt x="7959111" y="4613442"/>
                  <a:pt x="8019003" y="4618513"/>
                  <a:pt x="7910932" y="4608163"/>
                </a:cubicBezTo>
                <a:cubicBezTo>
                  <a:pt x="7802861" y="4597813"/>
                  <a:pt x="7551528" y="4619569"/>
                  <a:pt x="7330059" y="4608163"/>
                </a:cubicBezTo>
                <a:cubicBezTo>
                  <a:pt x="7108590" y="4596757"/>
                  <a:pt x="7144732" y="4613528"/>
                  <a:pt x="6970471" y="4608163"/>
                </a:cubicBezTo>
                <a:cubicBezTo>
                  <a:pt x="6796210" y="4602798"/>
                  <a:pt x="6683743" y="4620458"/>
                  <a:pt x="6610883" y="4608163"/>
                </a:cubicBezTo>
                <a:cubicBezTo>
                  <a:pt x="6538023" y="4595868"/>
                  <a:pt x="6203219" y="4632576"/>
                  <a:pt x="5808726" y="4608163"/>
                </a:cubicBezTo>
                <a:cubicBezTo>
                  <a:pt x="5414233" y="4583750"/>
                  <a:pt x="5292665" y="4632691"/>
                  <a:pt x="5006569" y="4608163"/>
                </a:cubicBezTo>
                <a:cubicBezTo>
                  <a:pt x="4720473" y="4583635"/>
                  <a:pt x="4397555" y="4566798"/>
                  <a:pt x="4093769" y="4608163"/>
                </a:cubicBezTo>
                <a:cubicBezTo>
                  <a:pt x="3789983" y="4649528"/>
                  <a:pt x="3596287" y="4581435"/>
                  <a:pt x="3402254" y="4608163"/>
                </a:cubicBezTo>
                <a:cubicBezTo>
                  <a:pt x="3208221" y="4634891"/>
                  <a:pt x="3046311" y="4597355"/>
                  <a:pt x="2932024" y="4608163"/>
                </a:cubicBezTo>
                <a:cubicBezTo>
                  <a:pt x="2817737" y="4618972"/>
                  <a:pt x="2428528" y="4576977"/>
                  <a:pt x="2129866" y="4608163"/>
                </a:cubicBezTo>
                <a:cubicBezTo>
                  <a:pt x="1831204" y="4639349"/>
                  <a:pt x="1653291" y="4621187"/>
                  <a:pt x="1217066" y="4608163"/>
                </a:cubicBezTo>
                <a:cubicBezTo>
                  <a:pt x="780841" y="4595139"/>
                  <a:pt x="586543" y="4559753"/>
                  <a:pt x="0" y="4608163"/>
                </a:cubicBezTo>
                <a:cubicBezTo>
                  <a:pt x="22353" y="4407499"/>
                  <a:pt x="-6690" y="4314381"/>
                  <a:pt x="0" y="4088099"/>
                </a:cubicBezTo>
                <a:cubicBezTo>
                  <a:pt x="6690" y="3861817"/>
                  <a:pt x="-4630" y="3678147"/>
                  <a:pt x="0" y="3475872"/>
                </a:cubicBezTo>
                <a:cubicBezTo>
                  <a:pt x="4630" y="3273597"/>
                  <a:pt x="-11983" y="3211312"/>
                  <a:pt x="0" y="2955807"/>
                </a:cubicBezTo>
                <a:cubicBezTo>
                  <a:pt x="11983" y="2700302"/>
                  <a:pt x="-4786" y="2402577"/>
                  <a:pt x="0" y="2205335"/>
                </a:cubicBezTo>
                <a:cubicBezTo>
                  <a:pt x="4786" y="2008093"/>
                  <a:pt x="17895" y="1792177"/>
                  <a:pt x="0" y="1639189"/>
                </a:cubicBezTo>
                <a:cubicBezTo>
                  <a:pt x="-17895" y="1486201"/>
                  <a:pt x="2140" y="1326664"/>
                  <a:pt x="0" y="1026962"/>
                </a:cubicBezTo>
                <a:cubicBezTo>
                  <a:pt x="-2140" y="727260"/>
                  <a:pt x="-48125" y="436465"/>
                  <a:pt x="0" y="0"/>
                </a:cubicBezTo>
                <a:close/>
              </a:path>
            </a:pathLst>
          </a:custGeom>
          <a:noFill/>
          <a:ln>
            <a:solidFill>
              <a:srgbClr val="7030A0"/>
            </a:solidFill>
            <a:extLst>
              <a:ext uri="{C807C97D-BFC1-408E-A445-0C87EB9F89A2}">
                <ask:lineSketchStyleProps xmlns:ask="http://schemas.microsoft.com/office/drawing/2018/sketchyshapes" sd="3499211612">
                  <a:prstGeom prst="rect">
                    <a:avLst/>
                  </a:prstGeom>
                  <ask:type>
                    <ask:lineSketchFreehand/>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a:p>
        </p:txBody>
      </p:sp>
    </p:spTree>
    <p:extLst>
      <p:ext uri="{BB962C8B-B14F-4D97-AF65-F5344CB8AC3E}">
        <p14:creationId xmlns:p14="http://schemas.microsoft.com/office/powerpoint/2010/main" val="3143532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CE28735-FF13-4405-9CE2-99FC213AA295}"/>
              </a:ext>
            </a:extLst>
          </p:cNvPr>
          <p:cNvSpPr txBox="1"/>
          <p:nvPr/>
        </p:nvSpPr>
        <p:spPr>
          <a:xfrm>
            <a:off x="3661217" y="331146"/>
            <a:ext cx="776723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4800" b="1">
                <a:solidFill>
                  <a:schemeClr val="accent1"/>
                </a:solidFill>
              </a:rPr>
              <a:t>Hypothetical</a:t>
            </a:r>
            <a:endParaRPr lang="en-US">
              <a:solidFill>
                <a:schemeClr val="accent1"/>
              </a:solidFill>
            </a:endParaRPr>
          </a:p>
        </p:txBody>
      </p:sp>
      <p:sp>
        <p:nvSpPr>
          <p:cNvPr id="4" name="TextBox 3">
            <a:extLst>
              <a:ext uri="{FF2B5EF4-FFF2-40B4-BE49-F238E27FC236}">
                <a16:creationId xmlns:a16="http://schemas.microsoft.com/office/drawing/2014/main" id="{F447A1E8-D4DB-41B8-AC9D-A74A1B4F2B73}"/>
              </a:ext>
            </a:extLst>
          </p:cNvPr>
          <p:cNvSpPr txBox="1"/>
          <p:nvPr/>
        </p:nvSpPr>
        <p:spPr>
          <a:xfrm>
            <a:off x="873760" y="1219200"/>
            <a:ext cx="10678160" cy="560153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Jane Martinez is a professor of Chemistry whose duties include teaching classes, supervising undergraduate Chemistry lab sections, and reviewing the Masters work of two graduate students. When the semester begins, Dr. Martinez is pregnant, but prefers not to tell anyone. Towards the end of the semester her pregnancy becomes obvious. One day, she is chatting with her Chair who says, "congratulations on your pregnancy Jane!  Do you know when you're going on maternity leave?" Dr. Martinez says she hasn't decided yet. The Chair </a:t>
            </a:r>
            <a:r>
              <a:rPr lang="en-US" sz="2000"/>
              <a:t>replies "Ok! But don't forget to get your FMLA paperwork in! Let me know if I can help."</a:t>
            </a:r>
            <a:endParaRPr lang="en-US" sz="2000" dirty="0"/>
          </a:p>
          <a:p>
            <a:endParaRPr lang="en-US" sz="2000" dirty="0"/>
          </a:p>
          <a:p>
            <a:r>
              <a:rPr lang="en-US" sz="2000" dirty="0"/>
              <a:t>Before the start of the next semester, Jane reviews her schedule and notices that there are no lab sections on her schedule. She asks the Chair what's up and the Chair replies, "well obviously you can't be in a Chemistry lab since you are pregnant. It would be dangerous and I don't want you or the baby </a:t>
            </a:r>
            <a:r>
              <a:rPr lang="en-US" sz="2000"/>
              <a:t>to get hurt. I gave you an extra lecture section of Chem 101 instead. And anyway, </a:t>
            </a:r>
            <a:r>
              <a:rPr lang="en-US" sz="2000" dirty="0"/>
              <a:t>you'll be going on leave so what's the difference?" </a:t>
            </a:r>
          </a:p>
          <a:p>
            <a:endParaRPr lang="en-US" sz="2000" dirty="0"/>
          </a:p>
          <a:p>
            <a:r>
              <a:rPr lang="en-US" sz="2000"/>
              <a:t>Q: Can an employer refuse to give a pregnant women a job they believe is dangerous to pregnancy?    </a:t>
            </a:r>
            <a:endParaRPr lang="en-US" sz="2000" dirty="0"/>
          </a:p>
          <a:p>
            <a:r>
              <a:rPr lang="en-US" sz="2000"/>
              <a:t>   No. </a:t>
            </a:r>
            <a:r>
              <a:rPr lang="en" sz="2000" i="1"/>
              <a:t>United </a:t>
            </a:r>
            <a:r>
              <a:rPr lang="en" sz="2000" i="1" dirty="0"/>
              <a:t>Automobile Workers v. Johnson Controls, Inc., </a:t>
            </a:r>
            <a:r>
              <a:rPr lang="en" sz="2000" dirty="0">
                <a:ea typeface="+mn-lt"/>
                <a:cs typeface="+mn-lt"/>
              </a:rPr>
              <a:t>499 U.S. 187 (1991)</a:t>
            </a:r>
            <a:endParaRPr lang="en-US" sz="2000"/>
          </a:p>
          <a:p>
            <a:r>
              <a:rPr lang="en-US" dirty="0"/>
              <a:t>  </a:t>
            </a:r>
          </a:p>
        </p:txBody>
      </p:sp>
    </p:spTree>
    <p:extLst>
      <p:ext uri="{BB962C8B-B14F-4D97-AF65-F5344CB8AC3E}">
        <p14:creationId xmlns:p14="http://schemas.microsoft.com/office/powerpoint/2010/main" val="3579446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REtaliation</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t>Don't Do It</a:t>
            </a:r>
          </a:p>
        </p:txBody>
      </p:sp>
    </p:spTree>
    <p:extLst>
      <p:ext uri="{BB962C8B-B14F-4D97-AF65-F5344CB8AC3E}">
        <p14:creationId xmlns:p14="http://schemas.microsoft.com/office/powerpoint/2010/main" val="20976625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19</Slides>
  <Notes>0</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office theme</vt:lpstr>
      <vt:lpstr>Basis</vt:lpstr>
      <vt:lpstr>Office of Compliance and  Title IX Coordinator</vt:lpstr>
      <vt:lpstr>a materially adverse change in the terms and conditions of employment that occurs because of the employee's protected characteristic.</vt:lpstr>
      <vt:lpstr>PowerPoint Presentation</vt:lpstr>
      <vt:lpstr>Title VII of the Civil Rights Act of 1964  Prohibits Harassment</vt:lpstr>
      <vt:lpstr>PowerPoint Presentation</vt:lpstr>
      <vt:lpstr> </vt:lpstr>
      <vt:lpstr> </vt:lpstr>
      <vt:lpstr>PowerPoint Presentation</vt:lpstr>
      <vt:lpstr>REtaliation</vt:lpstr>
      <vt:lpstr>Q: What kind of workplace laws have anti-retaliation provisions?</vt:lpstr>
      <vt:lpstr>Retaliation: an adverse action taken because the employee participated in a protected activity </vt:lpstr>
      <vt:lpstr>What's an Adverse Action?</vt:lpstr>
      <vt:lpstr>What are Protected Activities?   </vt:lpstr>
      <vt:lpstr>Because of?   </vt:lpstr>
      <vt:lpstr>Retaliation Myths</vt:lpstr>
      <vt:lpstr>Hypothetical</vt:lpstr>
      <vt:lpstr>I Tricked You!  This is a Real Case Burlington Northern &amp; Santa Fe Railway Co. v. White (2006)</vt:lpstr>
      <vt:lpstr>Retaliation is  Emotional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2262</cp:revision>
  <dcterms:created xsi:type="dcterms:W3CDTF">2020-07-21T23:22:20Z</dcterms:created>
  <dcterms:modified xsi:type="dcterms:W3CDTF">2021-01-20T17:05:01Z</dcterms:modified>
</cp:coreProperties>
</file>