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60" r:id="rId3"/>
    <p:sldId id="279" r:id="rId4"/>
    <p:sldId id="257" r:id="rId5"/>
    <p:sldId id="258" r:id="rId6"/>
    <p:sldId id="271" r:id="rId7"/>
    <p:sldId id="259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3" r:id="rId20"/>
    <p:sldId id="274" r:id="rId21"/>
    <p:sldId id="275" r:id="rId22"/>
    <p:sldId id="277" r:id="rId23"/>
    <p:sldId id="278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30303"/>
            <a:ext cx="8825658" cy="2677648"/>
          </a:xfrm>
        </p:spPr>
        <p:txBody>
          <a:bodyPr/>
          <a:lstStyle/>
          <a:p>
            <a:r>
              <a:rPr lang="en-US" dirty="0"/>
              <a:t>Creating a Tenure/Promotion Dossier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42216"/>
            <a:ext cx="8825658" cy="13965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Dr. Kathy Jenkins</a:t>
            </a:r>
          </a:p>
          <a:p>
            <a:r>
              <a:rPr lang="en-US" dirty="0"/>
              <a:t>Professor of Exercise Physiology</a:t>
            </a:r>
          </a:p>
          <a:p>
            <a:r>
              <a:rPr lang="en-US" dirty="0"/>
              <a:t>President of the NMHU Faculty Association</a:t>
            </a:r>
          </a:p>
          <a:p>
            <a:r>
              <a:rPr lang="en-US" dirty="0"/>
              <a:t>January 119, 2021</a:t>
            </a:r>
          </a:p>
        </p:txBody>
      </p:sp>
    </p:spTree>
    <p:extLst>
      <p:ext uri="{BB962C8B-B14F-4D97-AF65-F5344CB8AC3E}">
        <p14:creationId xmlns:p14="http://schemas.microsoft.com/office/powerpoint/2010/main" val="117723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Narrative History of time at NMHU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n-US" dirty="0"/>
              <a:t>Suggested basics: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en-US" dirty="0"/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When were you  hired?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is your position? Have you had more than 1?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Were you granted time towards T/P?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Have you had release time?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Brief explanation of CV:</a:t>
            </a:r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do you teach?</a:t>
            </a:r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are your research interests? Do you have any grants, </a:t>
            </a:r>
            <a:r>
              <a:rPr lang="en-US" dirty="0" err="1"/>
              <a:t>etc</a:t>
            </a:r>
            <a:r>
              <a:rPr lang="is-IS" dirty="0"/>
              <a:t>…?</a:t>
            </a:r>
            <a:endParaRPr lang="en-US" dirty="0"/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is your service?</a:t>
            </a:r>
          </a:p>
        </p:txBody>
      </p:sp>
    </p:spTree>
    <p:extLst>
      <p:ext uri="{BB962C8B-B14F-4D97-AF65-F5344CB8AC3E}">
        <p14:creationId xmlns:p14="http://schemas.microsoft.com/office/powerpoint/2010/main" val="179827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 and Advisement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A.  Teaching Philosophy – narrative</a:t>
            </a:r>
          </a:p>
          <a:p>
            <a:r>
              <a:rPr lang="en-US" dirty="0"/>
              <a:t>B.  Narrative of your teaching/advisement activities at NMHU</a:t>
            </a:r>
          </a:p>
          <a:p>
            <a:pPr lvl="1"/>
            <a:r>
              <a:rPr lang="en-US" dirty="0"/>
              <a:t>Some things to consider:</a:t>
            </a:r>
          </a:p>
          <a:p>
            <a:pPr lvl="2"/>
            <a:r>
              <a:rPr lang="en-US" dirty="0"/>
              <a:t>Some departments like to see a list of courses by semester, with enrollment</a:t>
            </a:r>
          </a:p>
          <a:p>
            <a:pPr lvl="2"/>
            <a:r>
              <a:rPr lang="en-US" dirty="0"/>
              <a:t>What courses are face to face/traditional?</a:t>
            </a:r>
          </a:p>
          <a:p>
            <a:pPr lvl="2"/>
            <a:r>
              <a:rPr lang="en-US" dirty="0"/>
              <a:t>What courses are online or hybrid?</a:t>
            </a:r>
          </a:p>
          <a:p>
            <a:pPr lvl="2"/>
            <a:r>
              <a:rPr lang="en-US" dirty="0"/>
              <a:t>Have you developed any new courses?</a:t>
            </a:r>
          </a:p>
          <a:p>
            <a:pPr lvl="2"/>
            <a:r>
              <a:rPr lang="en-US" dirty="0"/>
              <a:t>Have you used innovative teaching strategies?</a:t>
            </a:r>
          </a:p>
          <a:p>
            <a:pPr lvl="2"/>
            <a:r>
              <a:rPr lang="en-US" dirty="0"/>
              <a:t>How many students do you advise?</a:t>
            </a:r>
          </a:p>
          <a:p>
            <a:pPr lvl="2"/>
            <a:r>
              <a:rPr lang="en-US" dirty="0"/>
              <a:t>What majors/minors/disciplines do you advise?</a:t>
            </a:r>
          </a:p>
        </p:txBody>
      </p:sp>
    </p:spTree>
    <p:extLst>
      <p:ext uri="{BB962C8B-B14F-4D97-AF65-F5344CB8AC3E}">
        <p14:creationId xmlns:p14="http://schemas.microsoft.com/office/powerpoint/2010/main" val="126108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C.  A copy of all student evaluations for previous five years</a:t>
            </a:r>
          </a:p>
          <a:p>
            <a:pPr lvl="1"/>
            <a:r>
              <a:rPr lang="en-US" dirty="0"/>
              <a:t>Best to include a summary, as well</a:t>
            </a:r>
          </a:p>
          <a:p>
            <a:pPr lvl="2"/>
            <a:r>
              <a:rPr lang="en-US" dirty="0"/>
              <a:t>Overall averages by criteria per year- table</a:t>
            </a:r>
          </a:p>
          <a:p>
            <a:pPr lvl="2"/>
            <a:r>
              <a:rPr lang="en-US" dirty="0"/>
              <a:t>An introduction to student evaluations can include this table, as well as a narrative describing the scores by year.  </a:t>
            </a:r>
          </a:p>
          <a:p>
            <a:pPr lvl="2"/>
            <a:r>
              <a:rPr lang="en-US" dirty="0"/>
              <a:t>Can also highlight some of the student comments</a:t>
            </a:r>
          </a:p>
          <a:p>
            <a:pPr lvl="2"/>
            <a:r>
              <a:rPr lang="en-US" dirty="0"/>
              <a:t>This is a boring part of the dossier because it is pure data- so explain it and help your readers!</a:t>
            </a:r>
          </a:p>
          <a:p>
            <a:pPr lvl="2"/>
            <a:r>
              <a:rPr lang="en-US" dirty="0">
                <a:highlight>
                  <a:srgbClr val="00FFFF"/>
                </a:highlight>
              </a:rPr>
              <a:t>CAUTION: WE DO NO HAVE STUDENT EVALUTIONS FROM THE PAST 3 YEARS – and it is wrong to include them, as they are not valid.  </a:t>
            </a:r>
          </a:p>
        </p:txBody>
      </p:sp>
    </p:spTree>
    <p:extLst>
      <p:ext uri="{BB962C8B-B14F-4D97-AF65-F5344CB8AC3E}">
        <p14:creationId xmlns:p14="http://schemas.microsoft.com/office/powerpoint/2010/main" val="1776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D.  Copies of observations of classroom teaching</a:t>
            </a:r>
          </a:p>
          <a:p>
            <a:pPr lvl="1"/>
            <a:r>
              <a:rPr lang="en-US" dirty="0"/>
              <a:t>Peers, chair, dean</a:t>
            </a:r>
          </a:p>
          <a:p>
            <a:pPr lvl="1"/>
            <a:r>
              <a:rPr lang="en-US" dirty="0"/>
              <a:t>Again- explain them to your reader by including a brief narrative to introduce the documentation</a:t>
            </a:r>
          </a:p>
          <a:p>
            <a:pPr lvl="1"/>
            <a:endParaRPr lang="en-US" dirty="0"/>
          </a:p>
          <a:p>
            <a:r>
              <a:rPr lang="en-US" dirty="0"/>
              <a:t>E.  Professional Development activities related to teaching</a:t>
            </a:r>
          </a:p>
          <a:p>
            <a:pPr lvl="1"/>
            <a:r>
              <a:rPr lang="en-US" dirty="0"/>
              <a:t>What PD have your done? CTE activities/trainings, webinars,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Narrative to explain this section, followed by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F.  Additional documentation</a:t>
            </a:r>
          </a:p>
          <a:p>
            <a:pPr lvl="1"/>
            <a:r>
              <a:rPr lang="en-US" dirty="0"/>
              <a:t>What else do you have that needs to be included in this section?</a:t>
            </a:r>
          </a:p>
          <a:p>
            <a:pPr lvl="1"/>
            <a:r>
              <a:rPr lang="en-US" dirty="0"/>
              <a:t>Certificates, conference programs, etc.</a:t>
            </a:r>
          </a:p>
        </p:txBody>
      </p:sp>
    </p:spTree>
    <p:extLst>
      <p:ext uri="{BB962C8B-B14F-4D97-AF65-F5344CB8AC3E}">
        <p14:creationId xmlns:p14="http://schemas.microsoft.com/office/powerpoint/2010/main" val="89516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Research, Scholarship, and Creative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A.  Narrative of scholarship at NMHU for past 5 years</a:t>
            </a:r>
          </a:p>
          <a:p>
            <a:pPr lvl="1"/>
            <a:r>
              <a:rPr lang="en-US" dirty="0"/>
              <a:t>What have you published/presented?</a:t>
            </a:r>
          </a:p>
          <a:p>
            <a:pPr lvl="1"/>
            <a:r>
              <a:rPr lang="en-US" dirty="0"/>
              <a:t>Do you have grants?</a:t>
            </a:r>
          </a:p>
          <a:p>
            <a:pPr lvl="1"/>
            <a:r>
              <a:rPr lang="en-US" dirty="0"/>
              <a:t>What are you currently working on?</a:t>
            </a:r>
          </a:p>
          <a:p>
            <a:pPr lvl="1"/>
            <a:r>
              <a:rPr lang="en-US" dirty="0"/>
              <a:t>Provide a narrative overview for your reader</a:t>
            </a:r>
          </a:p>
          <a:p>
            <a:pPr lvl="1"/>
            <a:r>
              <a:rPr lang="en-US" dirty="0"/>
              <a:t>Some departments count working with graduate students in this area, if so, briefly describe</a:t>
            </a:r>
          </a:p>
          <a:p>
            <a:pPr lvl="1"/>
            <a:endParaRPr lang="en-US" dirty="0"/>
          </a:p>
          <a:p>
            <a:r>
              <a:rPr lang="en-US" dirty="0"/>
              <a:t>B.  Copy of the department’s approved research and scholarship criteria</a:t>
            </a:r>
          </a:p>
          <a:p>
            <a:pPr lvl="1"/>
            <a:r>
              <a:rPr lang="en-US" dirty="0"/>
              <a:t>This is the outline you will use to demonstrate that you have met the expectations</a:t>
            </a:r>
          </a:p>
          <a:p>
            <a:pPr lvl="1"/>
            <a:r>
              <a:rPr lang="en-US" dirty="0"/>
              <a:t>Use the same order, if possible, to demonstrate your achievements in the next part of this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7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23768"/>
            <a:ext cx="8761413" cy="706964"/>
          </a:xfrm>
        </p:spPr>
        <p:txBody>
          <a:bodyPr/>
          <a:lstStyle/>
          <a:p>
            <a:r>
              <a:rPr lang="en-US" dirty="0"/>
              <a:t>5.  Research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C.  A list of publications, presentations, recitals, shows, and funded research- as well as anything else listed in department’s criteria</a:t>
            </a:r>
          </a:p>
          <a:p>
            <a:endParaRPr lang="en-US" dirty="0"/>
          </a:p>
          <a:p>
            <a:pPr lvl="1"/>
            <a:r>
              <a:rPr lang="en-US" dirty="0"/>
              <a:t>Provide a narrative to introduce each section</a:t>
            </a:r>
          </a:p>
          <a:p>
            <a:pPr lvl="1"/>
            <a:r>
              <a:rPr lang="en-US" dirty="0"/>
              <a:t>Recommend to follow the same outline as department’s criteria</a:t>
            </a:r>
          </a:p>
          <a:p>
            <a:pPr lvl="1"/>
            <a:r>
              <a:rPr lang="en-US" dirty="0"/>
              <a:t>Show that you have met the criteria</a:t>
            </a:r>
          </a:p>
          <a:p>
            <a:pPr lvl="1"/>
            <a:endParaRPr lang="en-US" dirty="0"/>
          </a:p>
          <a:p>
            <a:r>
              <a:rPr lang="en-US" dirty="0"/>
              <a:t>D.  PD related to scholarship </a:t>
            </a:r>
          </a:p>
          <a:p>
            <a:pPr lvl="1"/>
            <a:r>
              <a:rPr lang="en-US" dirty="0"/>
              <a:t>Narrative, followed by documentation</a:t>
            </a:r>
          </a:p>
          <a:p>
            <a:pPr lvl="2"/>
            <a:r>
              <a:rPr lang="en-US" dirty="0"/>
              <a:t>Programs, flyers,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6310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Research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  Additional information related to scholarship activities</a:t>
            </a:r>
          </a:p>
          <a:p>
            <a:pPr lvl="1"/>
            <a:r>
              <a:rPr lang="en-US" dirty="0"/>
              <a:t>Suggest a narrative to explain it, then put info</a:t>
            </a:r>
          </a:p>
        </p:txBody>
      </p:sp>
    </p:spTree>
    <p:extLst>
      <p:ext uri="{BB962C8B-B14F-4D97-AF65-F5344CB8AC3E}">
        <p14:creationId xmlns:p14="http://schemas.microsoft.com/office/powerpoint/2010/main" val="113622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 Service Activities at NMHU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 Narrative of service at NMHU for past 5 years</a:t>
            </a:r>
          </a:p>
          <a:p>
            <a:pPr lvl="1"/>
            <a:r>
              <a:rPr lang="en-US" dirty="0"/>
              <a:t>Service to students, university, faculty, department, profession, community,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Some faculty put high expectations on participating in Faculty Senate committees</a:t>
            </a:r>
          </a:p>
          <a:p>
            <a:pPr lvl="1"/>
            <a:r>
              <a:rPr lang="is-IS" dirty="0"/>
              <a:t>Full professors are expected to demonstrate leadership in service</a:t>
            </a:r>
            <a:endParaRPr lang="en-US" dirty="0"/>
          </a:p>
          <a:p>
            <a:endParaRPr lang="en-US" dirty="0"/>
          </a:p>
          <a:p>
            <a:r>
              <a:rPr lang="en-US" dirty="0"/>
              <a:t>B.  Documentation of service</a:t>
            </a:r>
          </a:p>
          <a:p>
            <a:pPr lvl="1"/>
            <a:r>
              <a:rPr lang="en-US" dirty="0"/>
              <a:t>Narrative to introduce, then documentation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7534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 Current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a complete CV- not just time at NMHU</a:t>
            </a:r>
          </a:p>
          <a:p>
            <a:r>
              <a:rPr lang="en-US" dirty="0"/>
              <a:t>Make sure it lists all aspects of the triad</a:t>
            </a:r>
          </a:p>
          <a:p>
            <a:r>
              <a:rPr lang="en-US" dirty="0"/>
              <a:t>Not a shortened CV!!!!!</a:t>
            </a:r>
          </a:p>
        </p:txBody>
      </p:sp>
    </p:spTree>
    <p:extLst>
      <p:ext uri="{BB962C8B-B14F-4D97-AF65-F5344CB8AC3E}">
        <p14:creationId xmlns:p14="http://schemas.microsoft.com/office/powerpoint/2010/main" val="149673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Short Presentation about the dossier</a:t>
            </a:r>
          </a:p>
          <a:p>
            <a:endParaRPr lang="en-US" dirty="0"/>
          </a:p>
          <a:p>
            <a:r>
              <a:rPr lang="en-US" dirty="0"/>
              <a:t>2.  Questions and answers</a:t>
            </a:r>
          </a:p>
          <a:p>
            <a:endParaRPr lang="en-US" dirty="0"/>
          </a:p>
          <a:p>
            <a:r>
              <a:rPr lang="en-US" dirty="0"/>
              <a:t>3.  Follow-up????  Let us know</a:t>
            </a:r>
          </a:p>
        </p:txBody>
      </p:sp>
    </p:spTree>
    <p:extLst>
      <p:ext uri="{BB962C8B-B14F-4D97-AF65-F5344CB8AC3E}">
        <p14:creationId xmlns:p14="http://schemas.microsoft.com/office/powerpoint/2010/main" val="251695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not required, many faculty get letters of recommendation to place in their dossiers</a:t>
            </a:r>
          </a:p>
          <a:p>
            <a:r>
              <a:rPr lang="en-US" dirty="0"/>
              <a:t>Demonstrates what professionals think of you</a:t>
            </a:r>
          </a:p>
          <a:p>
            <a:endParaRPr lang="en-US" dirty="0"/>
          </a:p>
          <a:p>
            <a:r>
              <a:rPr lang="en-US" dirty="0"/>
              <a:t>Most people will only write you a letter of support if they know you or your work</a:t>
            </a:r>
          </a:p>
          <a:p>
            <a:r>
              <a:rPr lang="en-US" dirty="0"/>
              <a:t>Most people will only write about that area of the triad that they know about you</a:t>
            </a:r>
          </a:p>
          <a:p>
            <a:pPr lvl="1"/>
            <a:r>
              <a:rPr lang="en-US" dirty="0"/>
              <a:t>You might have some letters that cover all the triad, or just teaching, or just research, </a:t>
            </a:r>
            <a:r>
              <a:rPr lang="en-US" dirty="0" err="1"/>
              <a:t>etc</a:t>
            </a:r>
            <a:r>
              <a:rPr lang="is-IS" dirty="0"/>
              <a:t>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Possibilities:</a:t>
            </a:r>
          </a:p>
          <a:p>
            <a:pPr lvl="1"/>
            <a:r>
              <a:rPr lang="en-US" dirty="0"/>
              <a:t>Experts in the field who know your work</a:t>
            </a:r>
          </a:p>
          <a:p>
            <a:pPr lvl="2"/>
            <a:r>
              <a:rPr lang="en-US" dirty="0"/>
              <a:t>Send dossier- we do not require this at NMHU</a:t>
            </a:r>
          </a:p>
          <a:p>
            <a:pPr lvl="1"/>
            <a:r>
              <a:rPr lang="en-US" dirty="0"/>
              <a:t>Faculty leaders at current or former university, </a:t>
            </a:r>
          </a:p>
          <a:p>
            <a:pPr lvl="1"/>
            <a:r>
              <a:rPr lang="en-US" dirty="0"/>
              <a:t>people that you work with</a:t>
            </a:r>
          </a:p>
          <a:p>
            <a:pPr lvl="1"/>
            <a:r>
              <a:rPr lang="en-US" dirty="0"/>
              <a:t>Administrators</a:t>
            </a:r>
          </a:p>
          <a:p>
            <a:pPr lvl="1"/>
            <a:r>
              <a:rPr lang="en-US" dirty="0"/>
              <a:t>Committee chairs- can write about service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Where do you put the letters?  In the corresponding section:</a:t>
            </a:r>
          </a:p>
          <a:p>
            <a:pPr lvl="2"/>
            <a:r>
              <a:rPr lang="en-US" dirty="0"/>
              <a:t>Triad- at the beginning</a:t>
            </a:r>
          </a:p>
          <a:p>
            <a:pPr lvl="2"/>
            <a:r>
              <a:rPr lang="en-US" dirty="0"/>
              <a:t>Teaching- in teaching section</a:t>
            </a:r>
          </a:p>
          <a:p>
            <a:pPr lvl="2"/>
            <a:r>
              <a:rPr lang="en-US" dirty="0"/>
              <a:t>Research- in research section</a:t>
            </a:r>
          </a:p>
          <a:p>
            <a:pPr lvl="2"/>
            <a:r>
              <a:rPr lang="en-US" dirty="0"/>
              <a:t>Service- in service section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05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E0AA-A757-C648-B5C3-4283B163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Audience!!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CA07C-058E-BF42-A7B9-D36F07D6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CBA is clear what needs to be included.</a:t>
            </a:r>
          </a:p>
          <a:p>
            <a:r>
              <a:rPr lang="en-US" dirty="0"/>
              <a:t>Some administrator’s state they only want to see a few representative pages of information, </a:t>
            </a:r>
            <a:r>
              <a:rPr lang="en-US" dirty="0">
                <a:highlight>
                  <a:srgbClr val="00FFFF"/>
                </a:highlight>
              </a:rPr>
              <a:t>BUT, they do not speak for everybody in the evaluation process.  </a:t>
            </a:r>
          </a:p>
          <a:p>
            <a:r>
              <a:rPr lang="en-US" dirty="0"/>
              <a:t>Faculty have academic freedom </a:t>
            </a:r>
          </a:p>
          <a:p>
            <a:r>
              <a:rPr lang="en-US" dirty="0"/>
              <a:t>Some faculty expect to see everything, some do not</a:t>
            </a:r>
          </a:p>
          <a:p>
            <a:r>
              <a:rPr lang="en-US" dirty="0"/>
              <a:t>Make sure you know the expectations of faculty in your department and on the tenure/promotion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8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BDBB-61E7-9146-B6DD-64BA5166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be afraid to talk about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4289-FC1D-304A-A475-423D87AE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faculty have a difficult time writing/talking about themselves</a:t>
            </a:r>
          </a:p>
          <a:p>
            <a:endParaRPr lang="en-US" dirty="0"/>
          </a:p>
          <a:p>
            <a:r>
              <a:rPr lang="en-US" dirty="0"/>
              <a:t>This process requires us to do so!!!!!!</a:t>
            </a:r>
          </a:p>
          <a:p>
            <a:endParaRPr lang="en-US" dirty="0"/>
          </a:p>
          <a:p>
            <a:r>
              <a:rPr lang="en-US" dirty="0"/>
              <a:t>Tell your readers what you have accomplished, what you are working on, </a:t>
            </a:r>
            <a:r>
              <a:rPr lang="en-US" dirty="0" err="1"/>
              <a:t>etc</a:t>
            </a:r>
            <a:r>
              <a:rPr lang="en-US" dirty="0"/>
              <a:t>….  People will not know, unless you tell them</a:t>
            </a:r>
          </a:p>
          <a:p>
            <a:endParaRPr lang="en-US" dirty="0"/>
          </a:p>
          <a:p>
            <a:r>
              <a:rPr lang="en-US" dirty="0"/>
              <a:t>Some faculty that evaluate your dossier,  may have never met you before.</a:t>
            </a:r>
          </a:p>
        </p:txBody>
      </p:sp>
    </p:spTree>
    <p:extLst>
      <p:ext uri="{BB962C8B-B14F-4D97-AF65-F5344CB8AC3E}">
        <p14:creationId xmlns:p14="http://schemas.microsoft.com/office/powerpoint/2010/main" val="3995424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0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71B0-37C8-9944-AE96-7D4ED413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Thing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F474-F282-C047-89AA-A4539AF51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Know your Audience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Peers</a:t>
            </a:r>
          </a:p>
          <a:p>
            <a:r>
              <a:rPr lang="en-US" dirty="0"/>
              <a:t>Dean, VPAA, President</a:t>
            </a:r>
          </a:p>
          <a:p>
            <a:r>
              <a:rPr lang="en-US" dirty="0"/>
              <a:t>Tenure and Promotion Committee</a:t>
            </a:r>
          </a:p>
          <a:p>
            <a:endParaRPr lang="en-US" dirty="0"/>
          </a:p>
          <a:p>
            <a:r>
              <a:rPr lang="en-US" dirty="0"/>
              <a:t>Do they all know you?  Really know you and what you accomplished?</a:t>
            </a:r>
          </a:p>
        </p:txBody>
      </p:sp>
    </p:spTree>
    <p:extLst>
      <p:ext uri="{BB962C8B-B14F-4D97-AF65-F5344CB8AC3E}">
        <p14:creationId xmlns:p14="http://schemas.microsoft.com/office/powerpoint/2010/main" val="307577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dossier is a collection of documents that represent your professional career, in relation to your hired position</a:t>
            </a:r>
          </a:p>
          <a:p>
            <a:pPr lvl="1"/>
            <a:r>
              <a:rPr lang="en-US" dirty="0"/>
              <a:t>It highlights the previous 5 years (6 year cycle) </a:t>
            </a:r>
          </a:p>
          <a:p>
            <a:pPr lvl="2"/>
            <a:r>
              <a:rPr lang="en-US" dirty="0"/>
              <a:t>Time in tenure track (Tenure)</a:t>
            </a:r>
          </a:p>
          <a:p>
            <a:pPr lvl="2"/>
            <a:r>
              <a:rPr lang="en-US" dirty="0"/>
              <a:t>Time in rank (Promotion)</a:t>
            </a:r>
          </a:p>
          <a:p>
            <a:pPr lvl="1"/>
            <a:r>
              <a:rPr lang="en-US" dirty="0"/>
              <a:t>It aligns to the CBA (Article 23 and Appendix A)</a:t>
            </a:r>
          </a:p>
          <a:p>
            <a:pPr lvl="1"/>
            <a:r>
              <a:rPr lang="en-US" dirty="0"/>
              <a:t>It aligns to the job description for which you were hired</a:t>
            </a:r>
          </a:p>
          <a:p>
            <a:endParaRPr lang="en-US" dirty="0"/>
          </a:p>
          <a:p>
            <a:r>
              <a:rPr lang="en-US" dirty="0"/>
              <a:t>Part of the dossier is narrative</a:t>
            </a:r>
          </a:p>
          <a:p>
            <a:r>
              <a:rPr lang="en-US" dirty="0"/>
              <a:t>Part of the dossier includes representative documents that support the narrative</a:t>
            </a:r>
          </a:p>
        </p:txBody>
      </p:sp>
    </p:spTree>
    <p:extLst>
      <p:ext uri="{BB962C8B-B14F-4D97-AF65-F5344CB8AC3E}">
        <p14:creationId xmlns:p14="http://schemas.microsoft.com/office/powerpoint/2010/main" val="10152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Print Appendix A of the CBA and use it as a template</a:t>
            </a:r>
          </a:p>
          <a:p>
            <a:endParaRPr lang="en-US" dirty="0"/>
          </a:p>
          <a:p>
            <a:r>
              <a:rPr lang="en-US" dirty="0"/>
              <a:t>Appendix A is the outline for all tenure and promotion dossiers</a:t>
            </a:r>
          </a:p>
          <a:p>
            <a:pPr lvl="1"/>
            <a:r>
              <a:rPr lang="en-US" dirty="0"/>
              <a:t>Each department/discipline is slightly different and has slightly different expectations</a:t>
            </a:r>
          </a:p>
          <a:p>
            <a:pPr lvl="1"/>
            <a:r>
              <a:rPr lang="en-US" dirty="0"/>
              <a:t>We are all evaluated on the triad:  Teaching, Research, and Service</a:t>
            </a:r>
          </a:p>
          <a:p>
            <a:r>
              <a:rPr lang="en-US" dirty="0"/>
              <a:t>You can include more information than the outline, but should not include less</a:t>
            </a:r>
          </a:p>
          <a:p>
            <a:r>
              <a:rPr lang="en-US" dirty="0"/>
              <a:t>Once you have completed your dossier- that chair must approve it</a:t>
            </a:r>
          </a:p>
          <a:p>
            <a:pPr lvl="1"/>
            <a:r>
              <a:rPr lang="en-US" dirty="0"/>
              <a:t>Signature means that the dossier is complete and follows the outline</a:t>
            </a:r>
          </a:p>
        </p:txBody>
      </p:sp>
    </p:spTree>
    <p:extLst>
      <p:ext uri="{BB962C8B-B14F-4D97-AF65-F5344CB8AC3E}">
        <p14:creationId xmlns:p14="http://schemas.microsoft.com/office/powerpoint/2010/main" val="71173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every faculty member at NMHU wants you to succeed</a:t>
            </a:r>
          </a:p>
          <a:p>
            <a:pPr lvl="1"/>
            <a:r>
              <a:rPr lang="en-US" dirty="0"/>
              <a:t>So ask for help!</a:t>
            </a:r>
          </a:p>
          <a:p>
            <a:pPr lvl="1"/>
            <a:r>
              <a:rPr lang="en-US" dirty="0"/>
              <a:t>Ask to see colleague dossiers</a:t>
            </a:r>
          </a:p>
          <a:p>
            <a:pPr lvl="1"/>
            <a:r>
              <a:rPr lang="en-US" dirty="0"/>
              <a:t>Talk to your mentor and others</a:t>
            </a:r>
          </a:p>
          <a:p>
            <a:pPr lvl="1"/>
            <a:r>
              <a:rPr lang="en-US" dirty="0"/>
              <a:t>Have people check your dossier along the way, as you are creating it</a:t>
            </a:r>
          </a:p>
          <a:p>
            <a:pPr lvl="1"/>
            <a:r>
              <a:rPr lang="en-US" dirty="0"/>
              <a:t>It is ok if the same documentation is used in several places in the dossier, as some things we do cross the lines of teaching, service, and research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Remember:   Like it or not, there is a pretty/organized factor in evaluation</a:t>
            </a:r>
          </a:p>
        </p:txBody>
      </p:sp>
    </p:spTree>
    <p:extLst>
      <p:ext uri="{BB962C8B-B14F-4D97-AF65-F5344CB8AC3E}">
        <p14:creationId xmlns:p14="http://schemas.microsoft.com/office/powerpoint/2010/main" val="19220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Parts of the Dossier- Appendix A (CBA)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Cover Letter</a:t>
            </a:r>
          </a:p>
          <a:p>
            <a:r>
              <a:rPr lang="en-US" dirty="0"/>
              <a:t>2.  Self Evaluation</a:t>
            </a:r>
          </a:p>
          <a:p>
            <a:r>
              <a:rPr lang="en-US" dirty="0"/>
              <a:t>3.  Narrative history at NMHU</a:t>
            </a:r>
          </a:p>
          <a:p>
            <a:r>
              <a:rPr lang="en-US" dirty="0"/>
              <a:t>4.  Teaching and Advisement</a:t>
            </a:r>
          </a:p>
          <a:p>
            <a:r>
              <a:rPr lang="en-US" dirty="0"/>
              <a:t>5.  Scholarship, Research, and Creative activities</a:t>
            </a:r>
          </a:p>
          <a:p>
            <a:r>
              <a:rPr lang="en-US" dirty="0"/>
              <a:t>6.  Service</a:t>
            </a:r>
          </a:p>
          <a:p>
            <a:r>
              <a:rPr lang="en-US" dirty="0"/>
              <a:t>7.  Current CV</a:t>
            </a:r>
          </a:p>
        </p:txBody>
      </p:sp>
    </p:spTree>
    <p:extLst>
      <p:ext uri="{BB962C8B-B14F-4D97-AF65-F5344CB8AC3E}">
        <p14:creationId xmlns:p14="http://schemas.microsoft.com/office/powerpoint/2010/main" val="143932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Cover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Stated intent to apply for tenure and/or promotion review process</a:t>
            </a:r>
          </a:p>
          <a:p>
            <a:pPr lvl="1"/>
            <a:r>
              <a:rPr lang="en-US" dirty="0"/>
              <a:t>Tenure is evaluated at the rank of Associate Professor</a:t>
            </a:r>
          </a:p>
          <a:p>
            <a:pPr lvl="1"/>
            <a:r>
              <a:rPr lang="en-US" dirty="0"/>
              <a:t>If you are applying for full professor and tenure at the same time, you must state this, as they are different levels of evaluation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 letter can also </a:t>
            </a:r>
            <a:r>
              <a:rPr lang="en-US" u="sng" dirty="0"/>
              <a:t>briefly</a:t>
            </a:r>
            <a:r>
              <a:rPr lang="en-US" dirty="0"/>
              <a:t> explain your time at NMHU</a:t>
            </a:r>
          </a:p>
          <a:p>
            <a:pPr lvl="2"/>
            <a:r>
              <a:rPr lang="en-US" dirty="0"/>
              <a:t>This will help your audience understand your particular situation/experience</a:t>
            </a:r>
          </a:p>
          <a:p>
            <a:pPr lvl="2"/>
            <a:r>
              <a:rPr lang="en-US" dirty="0"/>
              <a:t>Were you granted years towards tenure and/or promotion? This can be confusing for evaluators</a:t>
            </a:r>
          </a:p>
          <a:p>
            <a:pPr lvl="2"/>
            <a:r>
              <a:rPr lang="en-US" dirty="0"/>
              <a:t>Step 3 will be a detailed outline of your history at NMHU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form obtained from the Office of Academic Affairs- it is an official form and must be used</a:t>
            </a:r>
          </a:p>
          <a:p>
            <a:endParaRPr lang="en-US" dirty="0"/>
          </a:p>
          <a:p>
            <a:r>
              <a:rPr lang="en-US" dirty="0"/>
              <a:t>Similar to annual evaluation forms used in self evaluation, but  is an evaluation of time in tenure track (tenure) or time in rank (promotion)</a:t>
            </a:r>
          </a:p>
          <a:p>
            <a:endParaRPr lang="en-US" dirty="0"/>
          </a:p>
          <a:p>
            <a:r>
              <a:rPr lang="en-US" dirty="0"/>
              <a:t>Some faculty include copies of their past annual evaluation forms after this form:</a:t>
            </a:r>
          </a:p>
          <a:p>
            <a:pPr lvl="1"/>
            <a:r>
              <a:rPr lang="en-US" dirty="0"/>
              <a:t>Self</a:t>
            </a:r>
          </a:p>
          <a:p>
            <a:pPr lvl="1"/>
            <a:r>
              <a:rPr lang="en-US" dirty="0"/>
              <a:t>Department/peer review</a:t>
            </a:r>
          </a:p>
          <a:p>
            <a:pPr lvl="1"/>
            <a:r>
              <a:rPr lang="en-US" dirty="0"/>
              <a:t>Chair review</a:t>
            </a:r>
          </a:p>
          <a:p>
            <a:pPr lvl="1"/>
            <a:r>
              <a:rPr lang="en-US" dirty="0"/>
              <a:t>Including these forms isn’t mandatory but can help show progress towards T/P</a:t>
            </a:r>
          </a:p>
        </p:txBody>
      </p:sp>
    </p:spTree>
    <p:extLst>
      <p:ext uri="{BB962C8B-B14F-4D97-AF65-F5344CB8AC3E}">
        <p14:creationId xmlns:p14="http://schemas.microsoft.com/office/powerpoint/2010/main" val="123750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792</TotalTime>
  <Words>1514</Words>
  <Application>Microsoft Macintosh PowerPoint</Application>
  <PresentationFormat>Widescreen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 Boardroom</vt:lpstr>
      <vt:lpstr>Creating a Tenure/Promotion Dossier</vt:lpstr>
      <vt:lpstr>Today’s Workshop</vt:lpstr>
      <vt:lpstr>Important Thing to Remember</vt:lpstr>
      <vt:lpstr>The Dossier</vt:lpstr>
      <vt:lpstr>Preparing the Dossier</vt:lpstr>
      <vt:lpstr>Some things to remember</vt:lpstr>
      <vt:lpstr>7 Parts of the Dossier- Appendix A (CBA)</vt:lpstr>
      <vt:lpstr>1.  Cover Letter</vt:lpstr>
      <vt:lpstr>2. Self Evaluation</vt:lpstr>
      <vt:lpstr>3.  Narrative History of time at NMHU</vt:lpstr>
      <vt:lpstr>4.  Teaching and Advisement</vt:lpstr>
      <vt:lpstr>4.  Teaching…</vt:lpstr>
      <vt:lpstr>4.  Teaching….</vt:lpstr>
      <vt:lpstr>4.  Teaching….</vt:lpstr>
      <vt:lpstr>5.  Research, Scholarship, and Creative Activities</vt:lpstr>
      <vt:lpstr>5.  Research…</vt:lpstr>
      <vt:lpstr>5.  Research…</vt:lpstr>
      <vt:lpstr>6.  Service Activities at NMHU</vt:lpstr>
      <vt:lpstr>7.  Current CV</vt:lpstr>
      <vt:lpstr>Letters of Recommendation</vt:lpstr>
      <vt:lpstr>LOR…</vt:lpstr>
      <vt:lpstr>Know your Audience!!</vt:lpstr>
      <vt:lpstr>Don’t be afraid to talk about yourself</vt:lpstr>
      <vt:lpstr>Questions??????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tenure/promotion Dossier</dc:title>
  <dc:creator>KATHY JENKINS</dc:creator>
  <cp:lastModifiedBy>KATHY JENKINS</cp:lastModifiedBy>
  <cp:revision>23</cp:revision>
  <dcterms:created xsi:type="dcterms:W3CDTF">2018-01-11T00:54:26Z</dcterms:created>
  <dcterms:modified xsi:type="dcterms:W3CDTF">2021-01-19T15:23:34Z</dcterms:modified>
</cp:coreProperties>
</file>