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71" r:id="rId4"/>
    <p:sldId id="272" r:id="rId5"/>
    <p:sldId id="260" r:id="rId6"/>
    <p:sldId id="261" r:id="rId7"/>
    <p:sldId id="262" r:id="rId8"/>
    <p:sldId id="273" r:id="rId9"/>
    <p:sldId id="263" r:id="rId10"/>
    <p:sldId id="270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2"/>
    <p:restoredTop sz="94710"/>
  </p:normalViewPr>
  <p:slideViewPr>
    <p:cSldViewPr snapToGrid="0" snapToObjects="1">
      <p:cViewPr varScale="1">
        <p:scale>
          <a:sx n="125" d="100"/>
          <a:sy n="125" d="100"/>
        </p:scale>
        <p:origin x="18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3E4D95B-E175-7149-BF8B-CB1161137656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62F4886-448F-AB43-A5E4-3A6F121F57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479" y="2230163"/>
            <a:ext cx="4038600" cy="1497821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00"/>
                </a:solidFill>
              </a:rPr>
              <a:t>Highlights of the CBA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13" y="4710343"/>
            <a:ext cx="8359187" cy="1970144"/>
          </a:xfrm>
        </p:spPr>
        <p:txBody>
          <a:bodyPr>
            <a:normAutofit fontScale="92500" lnSpcReduction="10000"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August 2021</a:t>
            </a:r>
          </a:p>
          <a:p>
            <a:r>
              <a:rPr lang="en-US" sz="2500" b="1" dirty="0">
                <a:solidFill>
                  <a:schemeClr val="tx1"/>
                </a:solidFill>
              </a:rPr>
              <a:t>Department Chair Retreat</a:t>
            </a:r>
          </a:p>
          <a:p>
            <a:endParaRPr lang="en-US" sz="2500" b="1" dirty="0">
              <a:solidFill>
                <a:schemeClr val="tx1"/>
              </a:solidFill>
            </a:endParaRPr>
          </a:p>
          <a:p>
            <a:r>
              <a:rPr lang="en-US" sz="2500" b="1" dirty="0">
                <a:solidFill>
                  <a:schemeClr val="tx1"/>
                </a:solidFill>
              </a:rPr>
              <a:t>Kathy Jenkins</a:t>
            </a:r>
          </a:p>
          <a:p>
            <a:r>
              <a:rPr lang="en-US" sz="2500" b="1" dirty="0">
                <a:solidFill>
                  <a:schemeClr val="tx1"/>
                </a:solidFill>
              </a:rPr>
              <a:t>President of the NMHU Faculty and Staff Association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1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tenured faculty, chairs, and deans (or designee) must observe tenure track faculty every year- CBA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MUST NOTIFY FACULTY MEMBER YOU WILL BE EVALUATING THEM- 48 </a:t>
            </a:r>
            <a:r>
              <a:rPr lang="en-US" dirty="0" err="1"/>
              <a:t>hr</a:t>
            </a:r>
            <a:r>
              <a:rPr lang="en-US" dirty="0"/>
              <a:t> notice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Make sure it is a good time to come:	</a:t>
            </a:r>
          </a:p>
          <a:p>
            <a:pPr lvl="2"/>
            <a:r>
              <a:rPr lang="en-US" dirty="0"/>
              <a:t>Not testing, student presentations, </a:t>
            </a:r>
            <a:r>
              <a:rPr lang="en-US" dirty="0" err="1"/>
              <a:t>etc</a:t>
            </a:r>
            <a:r>
              <a:rPr lang="en-US" dirty="0"/>
              <a:t>….</a:t>
            </a:r>
          </a:p>
          <a:p>
            <a:pPr marL="0" indent="0">
              <a:buNone/>
            </a:pPr>
            <a:endParaRPr lang="en-US" dirty="0"/>
          </a:p>
          <a:p>
            <a:pPr marL="4572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506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and Replacement Policy – Article 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New Faculty</a:t>
            </a:r>
            <a:r>
              <a:rPr lang="en-US" dirty="0"/>
              <a:t>:  choice of laptop, tablet/surface, desktop</a:t>
            </a:r>
          </a:p>
          <a:p>
            <a:pPr lvl="2"/>
            <a:r>
              <a:rPr lang="en-US" dirty="0"/>
              <a:t>Mac or PC</a:t>
            </a:r>
          </a:p>
          <a:p>
            <a:pPr marL="457200" lvl="2" indent="0">
              <a:buNone/>
            </a:pPr>
            <a:endParaRPr lang="en-US" dirty="0"/>
          </a:p>
          <a:p>
            <a:pPr lvl="2"/>
            <a:r>
              <a:rPr lang="en-US" dirty="0"/>
              <a:t>Make sure all new faculty in your department have computers</a:t>
            </a:r>
          </a:p>
          <a:p>
            <a:pPr lvl="2"/>
            <a:endParaRPr lang="en-US" dirty="0"/>
          </a:p>
          <a:p>
            <a:r>
              <a:rPr lang="en-US" b="1" dirty="0"/>
              <a:t>Returning Faculty Replacement</a:t>
            </a:r>
            <a:r>
              <a:rPr lang="en-US" dirty="0"/>
              <a:t>: every 4-5 years</a:t>
            </a:r>
          </a:p>
          <a:p>
            <a:pPr lvl="1"/>
            <a:r>
              <a:rPr lang="en-US" dirty="0"/>
              <a:t>Same options as above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r>
              <a:rPr lang="en-US" dirty="0">
                <a:solidFill>
                  <a:srgbClr val="0070C0"/>
                </a:solidFill>
              </a:rPr>
              <a:t>COVID Return- some faculty took their computers home last year, make sure to contact ITS to reinstall in your offices, if needed</a:t>
            </a:r>
          </a:p>
        </p:txBody>
      </p:sp>
    </p:spTree>
    <p:extLst>
      <p:ext uri="{BB962C8B-B14F-4D97-AF65-F5344CB8AC3E}">
        <p14:creationId xmlns:p14="http://schemas.microsoft.com/office/powerpoint/2010/main" val="4229797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Mentorship of New and Tenure Track Faculty- Article 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Faculty:</a:t>
            </a:r>
          </a:p>
          <a:p>
            <a:pPr lvl="1"/>
            <a:r>
              <a:rPr lang="en-US" dirty="0"/>
              <a:t>First semester:  mentor or mentorship team appointed by department chair</a:t>
            </a:r>
          </a:p>
          <a:p>
            <a:pPr lvl="1"/>
            <a:r>
              <a:rPr lang="en-US" dirty="0"/>
              <a:t>After first semester:  faculty member may keep current mentor or mentorship team, or change</a:t>
            </a:r>
          </a:p>
          <a:p>
            <a:pPr lvl="2"/>
            <a:r>
              <a:rPr lang="en-US" dirty="0"/>
              <a:t>Changes must be reported to department chair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All tenure track faculty must have a mentor until they receive tenure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Not all faculty should be mentors!!!!!!!!</a:t>
            </a:r>
          </a:p>
          <a:p>
            <a:pPr lvl="2"/>
            <a:r>
              <a:rPr lang="en-US" dirty="0"/>
              <a:t>Department Chair must meet with mentor and mentee during the first year of relationship to ensure it is happening</a:t>
            </a:r>
          </a:p>
        </p:txBody>
      </p:sp>
    </p:spTree>
    <p:extLst>
      <p:ext uri="{BB962C8B-B14F-4D97-AF65-F5344CB8AC3E}">
        <p14:creationId xmlns:p14="http://schemas.microsoft.com/office/powerpoint/2010/main" val="1778029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Mentorship in the First Year (new faculty)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Purpose:  </a:t>
            </a:r>
          </a:p>
          <a:p>
            <a:pPr lvl="1"/>
            <a:r>
              <a:rPr lang="en-US" dirty="0"/>
              <a:t>To retain and develop faculty</a:t>
            </a:r>
          </a:p>
          <a:p>
            <a:pPr lvl="1"/>
            <a:r>
              <a:rPr lang="en-US" dirty="0"/>
              <a:t>Improve productivity</a:t>
            </a:r>
          </a:p>
          <a:p>
            <a:pPr lvl="1"/>
            <a:r>
              <a:rPr lang="en-US" dirty="0"/>
              <a:t>Increase satisfaction and morale</a:t>
            </a:r>
          </a:p>
          <a:p>
            <a:pPr lvl="1"/>
            <a:endParaRPr lang="en-US" dirty="0"/>
          </a:p>
          <a:p>
            <a:r>
              <a:rPr lang="en-US" dirty="0"/>
              <a:t>Items:</a:t>
            </a:r>
          </a:p>
          <a:p>
            <a:pPr lvl="1"/>
            <a:r>
              <a:rPr lang="en-US" dirty="0"/>
              <a:t>Review of University policies and procedures (including CBA and FH)</a:t>
            </a:r>
          </a:p>
          <a:p>
            <a:pPr lvl="1"/>
            <a:r>
              <a:rPr lang="en-US" dirty="0"/>
              <a:t>Induct new faculty into department, college/school, and university and discuss triad expectations</a:t>
            </a:r>
          </a:p>
          <a:p>
            <a:pPr lvl="1"/>
            <a:r>
              <a:rPr lang="en-US" dirty="0"/>
              <a:t>Connect new faculty to peers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31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3"/>
            <a:ext cx="7556313" cy="4936301"/>
          </a:xfrm>
        </p:spPr>
        <p:txBody>
          <a:bodyPr/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3967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Current faculty CBA : 2019-2024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year, we are still in negotiations:</a:t>
            </a:r>
          </a:p>
          <a:p>
            <a:pPr lvl="1"/>
            <a:r>
              <a:rPr lang="en-US" dirty="0"/>
              <a:t>Salary – above 1.5% we received in new contract- Article 25</a:t>
            </a:r>
          </a:p>
          <a:p>
            <a:pPr lvl="1"/>
            <a:r>
              <a:rPr lang="en-US" dirty="0"/>
              <a:t>Definition of Terms-Article 2</a:t>
            </a:r>
          </a:p>
          <a:p>
            <a:pPr lvl="1"/>
            <a:r>
              <a:rPr lang="en-US" dirty="0"/>
              <a:t>Leaves of Absence- Article 18</a:t>
            </a:r>
          </a:p>
          <a:p>
            <a:pPr lvl="1"/>
            <a:r>
              <a:rPr lang="en-US" dirty="0"/>
              <a:t>Employee Investigations- Article 16</a:t>
            </a:r>
          </a:p>
          <a:p>
            <a:pPr lvl="1"/>
            <a:r>
              <a:rPr lang="en-US" dirty="0"/>
              <a:t>New Employee Manual – Policy 1000</a:t>
            </a:r>
          </a:p>
          <a:p>
            <a:pPr lvl="1"/>
            <a:r>
              <a:rPr lang="en-US" dirty="0"/>
              <a:t>New Rank/Classification of faculty- after FS process</a:t>
            </a:r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2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3FF42-9070-D541-8B15-8A31BEDA9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does the CBA cover?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8FDF2-2E1B-584B-A968-5ED2FAF59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tenured and tenure track faculty with less than 50% administrative release time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Ensure faculty have at least 51% teaching assigned to earn time towards tenure and/or promotion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6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A73F-8C7F-2443-9EDE-578A8F50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the CBA and Faculty Handbook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2B064-12FC-FE40-9DC2-653845B7F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CBA- working conditions (salaries, workload, office hours, scheduling courses, tenure and promotion, eval,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  <a:p>
            <a:r>
              <a:rPr lang="en-US" dirty="0"/>
              <a:t>FH- governance (oversight of curriculum and other academic principles, subcommittees for governance, roles of faculty in the university, professional ethics, </a:t>
            </a:r>
            <a:r>
              <a:rPr lang="en-US" dirty="0" err="1"/>
              <a:t>etc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The current CBA is the ruling document.  </a:t>
            </a:r>
          </a:p>
          <a:p>
            <a:r>
              <a:rPr lang="en-US" dirty="0">
                <a:solidFill>
                  <a:srgbClr val="0070C0"/>
                </a:solidFill>
              </a:rPr>
              <a:t>For all information not in the CBA, the latest FH applies</a:t>
            </a:r>
          </a:p>
        </p:txBody>
      </p:sp>
    </p:spTree>
    <p:extLst>
      <p:ext uri="{BB962C8B-B14F-4D97-AF65-F5344CB8AC3E}">
        <p14:creationId xmlns:p14="http://schemas.microsoft.com/office/powerpoint/2010/main" val="1230612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12 Workload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39918"/>
            <a:ext cx="7556313" cy="4686246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Major changes to our workload article- last year , but we may not have noticed due to COVID!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We all have a location of record- on annual contract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Office Hours:  at least ½ at location of record</a:t>
            </a:r>
          </a:p>
          <a:p>
            <a:pPr lvl="2"/>
            <a:r>
              <a:rPr lang="en-US" dirty="0"/>
              <a:t>You have the right to request changes to your office hour modalities per the CBA</a:t>
            </a:r>
          </a:p>
          <a:p>
            <a:pPr marL="228600" lvl="1" indent="0">
              <a:buNone/>
            </a:pPr>
            <a:endParaRPr lang="en-US" dirty="0"/>
          </a:p>
          <a:p>
            <a:pPr lvl="1"/>
            <a:r>
              <a:rPr lang="en-US" dirty="0"/>
              <a:t>Buy Out of earned Thesis/Publishable Paper/Field Project credits</a:t>
            </a:r>
          </a:p>
          <a:p>
            <a:pPr marL="228600" lvl="1" indent="0">
              <a:buNone/>
            </a:pPr>
            <a:r>
              <a:rPr lang="en-US" dirty="0"/>
              <a:t>	at the end of each semester</a:t>
            </a:r>
          </a:p>
          <a:p>
            <a:pPr lvl="1"/>
            <a:r>
              <a:rPr lang="en-US" dirty="0"/>
              <a:t>Buy Out of earned Directed and Independent Studies credits</a:t>
            </a:r>
          </a:p>
          <a:p>
            <a:pPr marL="228600" lvl="1" indent="0">
              <a:buNone/>
            </a:pPr>
            <a:r>
              <a:rPr lang="en-US" dirty="0"/>
              <a:t>	at the end of each semester</a:t>
            </a:r>
          </a:p>
          <a:p>
            <a:pPr marL="0" indent="0">
              <a:buNone/>
            </a:pPr>
            <a:r>
              <a:rPr lang="en-US" dirty="0"/>
              <a:t>* Now can earn 2 credits per year for DS/IS credits and earn per credit not course</a:t>
            </a:r>
          </a:p>
        </p:txBody>
      </p:sp>
    </p:spTree>
    <p:extLst>
      <p:ext uri="{BB962C8B-B14F-4D97-AF65-F5344CB8AC3E}">
        <p14:creationId xmlns:p14="http://schemas.microsoft.com/office/powerpoint/2010/main" val="1590450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12 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Department Chair release</a:t>
            </a:r>
          </a:p>
          <a:p>
            <a:pPr lvl="1"/>
            <a:r>
              <a:rPr lang="en-US" dirty="0"/>
              <a:t>All chairs receive release</a:t>
            </a:r>
          </a:p>
          <a:p>
            <a:pPr lvl="1"/>
            <a:r>
              <a:rPr lang="en-US" dirty="0"/>
              <a:t>All release is </a:t>
            </a:r>
            <a:r>
              <a:rPr lang="en-US" u="sng" dirty="0"/>
              <a:t>faculty</a:t>
            </a:r>
            <a:r>
              <a:rPr lang="en-US" dirty="0"/>
              <a:t> time, not administrative</a:t>
            </a:r>
          </a:p>
          <a:p>
            <a:pPr lvl="1"/>
            <a:r>
              <a:rPr lang="en-US" dirty="0"/>
              <a:t>The amount of release is calculated from FTE</a:t>
            </a:r>
          </a:p>
          <a:p>
            <a:pPr lvl="2"/>
            <a:r>
              <a:rPr lang="en-US" dirty="0"/>
              <a:t>Number of</a:t>
            </a:r>
          </a:p>
          <a:p>
            <a:pPr lvl="3"/>
            <a:r>
              <a:rPr lang="en-US" dirty="0"/>
              <a:t> tenured and tenure track, term/retained term</a:t>
            </a:r>
          </a:p>
          <a:p>
            <a:pPr lvl="3"/>
            <a:r>
              <a:rPr lang="en-US" dirty="0"/>
              <a:t>Per course (contingent) faculty (.20 for every 6 credits)</a:t>
            </a:r>
          </a:p>
          <a:p>
            <a:pPr lvl="3"/>
            <a:r>
              <a:rPr lang="en-US" dirty="0"/>
              <a:t>Graduate teaching assistants (.20 for every 6 credit)</a:t>
            </a:r>
          </a:p>
          <a:p>
            <a:pPr lvl="1"/>
            <a:r>
              <a:rPr lang="en-US" dirty="0"/>
              <a:t>Release:</a:t>
            </a:r>
          </a:p>
          <a:p>
            <a:pPr lvl="2"/>
            <a:r>
              <a:rPr lang="en-US" dirty="0"/>
              <a:t>Less than 10 faculty FTE:  .25 release each semester (1 course)</a:t>
            </a:r>
          </a:p>
          <a:p>
            <a:pPr lvl="2"/>
            <a:r>
              <a:rPr lang="en-US" dirty="0"/>
              <a:t>Ten or more faculty FTE:  .75 release for year (3 course)</a:t>
            </a:r>
          </a:p>
        </p:txBody>
      </p:sp>
    </p:spTree>
    <p:extLst>
      <p:ext uri="{BB962C8B-B14F-4D97-AF65-F5344CB8AC3E}">
        <p14:creationId xmlns:p14="http://schemas.microsoft.com/office/powerpoint/2010/main" val="4217396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Faculty Assessment System- tenured/tenure track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206908"/>
              </p:ext>
            </p:extLst>
          </p:nvPr>
        </p:nvGraphicFramePr>
        <p:xfrm>
          <a:off x="498475" y="1981200"/>
          <a:ext cx="75565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Years</a:t>
                      </a:r>
                      <a:r>
                        <a:rPr lang="en-US" baseline="0" dirty="0"/>
                        <a:t> on 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 </a:t>
                      </a:r>
                      <a:r>
                        <a:rPr lang="en-US" dirty="0" err="1"/>
                        <a:t>Eval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Reappointment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T/P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year dossier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r>
                        <a:rPr lang="en-US" baseline="0" dirty="0"/>
                        <a:t> ***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80051" y="5390393"/>
            <a:ext cx="6822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dirty="0"/>
              <a:t>***This year tenured faculty do biennial eval</a:t>
            </a:r>
          </a:p>
          <a:p>
            <a:pPr marL="285750" indent="-285750">
              <a:buFontTx/>
              <a:buChar char="•"/>
            </a:pPr>
            <a:r>
              <a:rPr lang="en-US" dirty="0"/>
              <a:t>Also this year:  voluntary 1-2 year pause on tenure clock still in effect</a:t>
            </a:r>
          </a:p>
          <a:p>
            <a:pPr marL="285750" indent="-285750">
              <a:buFontTx/>
              <a:buChar char="•"/>
            </a:pPr>
            <a:r>
              <a:rPr lang="en-US" dirty="0">
                <a:solidFill>
                  <a:srgbClr val="0070C0"/>
                </a:solidFill>
              </a:rPr>
              <a:t>3 weeks after the start of the fall semester- to chair</a:t>
            </a:r>
          </a:p>
        </p:txBody>
      </p:sp>
    </p:spTree>
    <p:extLst>
      <p:ext uri="{BB962C8B-B14F-4D97-AF65-F5344CB8AC3E}">
        <p14:creationId xmlns:p14="http://schemas.microsoft.com/office/powerpoint/2010/main" val="391660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D5DE3-023C-9842-9AB0-F0EF4A87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MOA from Spring 2020 on COVID and Tenure- still in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AA030-5D67-5143-9E7C-89A657808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Faculty slated to go up for TP in AY 20/21 or AY 21/22 will notify Provost by Oct 15 </a:t>
            </a:r>
          </a:p>
          <a:p>
            <a:pPr lvl="1"/>
            <a:r>
              <a:rPr lang="en-US" dirty="0"/>
              <a:t>But, faculty have the following options: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1.  They may apply for TP as per Article 23</a:t>
            </a:r>
          </a:p>
          <a:p>
            <a:pPr lvl="1"/>
            <a:r>
              <a:rPr lang="en-US" dirty="0"/>
              <a:t>2.  They may request an extension for TP due to COVID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Extensions:</a:t>
            </a:r>
          </a:p>
          <a:p>
            <a:pPr lvl="2"/>
            <a:r>
              <a:rPr lang="en-US" dirty="0"/>
              <a:t>1  year with option of a second year</a:t>
            </a:r>
          </a:p>
          <a:p>
            <a:pPr lvl="2"/>
            <a:r>
              <a:rPr lang="en-US" dirty="0"/>
              <a:t>During the extension, faculty must participation in annual eval and reappointment</a:t>
            </a:r>
          </a:p>
          <a:p>
            <a:pPr lvl="2"/>
            <a:r>
              <a:rPr lang="en-US" dirty="0"/>
              <a:t>Any faculty member receiving an extension must add the additional year (or 2) worth of information into their dossier.  Instead of 5 years, it will be 6 or 7 years</a:t>
            </a:r>
          </a:p>
        </p:txBody>
      </p:sp>
    </p:spTree>
    <p:extLst>
      <p:ext uri="{BB962C8B-B14F-4D97-AF65-F5344CB8AC3E}">
        <p14:creationId xmlns:p14="http://schemas.microsoft.com/office/powerpoint/2010/main" val="2696834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</a:t>
            </a:r>
            <a:r>
              <a:rPr lang="en-US" dirty="0" err="1"/>
              <a:t>Eval</a:t>
            </a:r>
            <a:r>
              <a:rPr lang="en-US" dirty="0"/>
              <a:t> system…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Annual evaluation </a:t>
            </a:r>
            <a:r>
              <a:rPr lang="en-US" dirty="0"/>
              <a:t>– evaluation on </a:t>
            </a:r>
            <a:r>
              <a:rPr lang="en-US" b="1" u="sng" dirty="0"/>
              <a:t>current </a:t>
            </a:r>
            <a:r>
              <a:rPr lang="en-US" dirty="0"/>
              <a:t>rank</a:t>
            </a:r>
          </a:p>
          <a:p>
            <a:pPr lvl="1"/>
            <a:r>
              <a:rPr lang="en-US" dirty="0"/>
              <a:t>Starts early fall</a:t>
            </a:r>
          </a:p>
          <a:p>
            <a:pPr lvl="2"/>
            <a:r>
              <a:rPr lang="en-US" dirty="0"/>
              <a:t>This year tenured and tenure track </a:t>
            </a:r>
            <a:r>
              <a:rPr lang="en-US"/>
              <a:t>faculty participate</a:t>
            </a:r>
            <a:endParaRPr lang="en-US" dirty="0"/>
          </a:p>
          <a:p>
            <a:r>
              <a:rPr lang="en-US" b="1" dirty="0"/>
              <a:t>Reappointment</a:t>
            </a:r>
            <a:r>
              <a:rPr lang="en-US" dirty="0"/>
              <a:t>- evaluation on </a:t>
            </a:r>
            <a:r>
              <a:rPr lang="en-US" b="1" u="sng" dirty="0"/>
              <a:t>whether or not proceeding to next rank and tenure</a:t>
            </a:r>
          </a:p>
          <a:p>
            <a:pPr lvl="1"/>
            <a:r>
              <a:rPr lang="en-US" dirty="0"/>
              <a:t>Starts late fall</a:t>
            </a:r>
          </a:p>
          <a:p>
            <a:r>
              <a:rPr lang="en-US" b="1" dirty="0"/>
              <a:t>Tenure and Promotion</a:t>
            </a:r>
          </a:p>
          <a:p>
            <a:pPr lvl="1"/>
            <a:r>
              <a:rPr lang="en-US" dirty="0"/>
              <a:t>Starts early spring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Notification to Roxanne by October 15!!!! </a:t>
            </a:r>
          </a:p>
          <a:p>
            <a:pPr lvl="2"/>
            <a:r>
              <a:rPr lang="en-US" dirty="0"/>
              <a:t>Remind faculty</a:t>
            </a:r>
          </a:p>
          <a:p>
            <a:pPr lvl="1"/>
            <a:r>
              <a:rPr lang="en-US" dirty="0"/>
              <a:t>Roxanne and I will be co-presenting tomorrow on TP</a:t>
            </a:r>
          </a:p>
          <a:p>
            <a:r>
              <a:rPr lang="en-US" b="1" dirty="0"/>
              <a:t>4 </a:t>
            </a:r>
            <a:r>
              <a:rPr lang="en-US" b="1" dirty="0" err="1"/>
              <a:t>yr</a:t>
            </a:r>
            <a:r>
              <a:rPr lang="en-US" b="1" dirty="0"/>
              <a:t> Dossier</a:t>
            </a:r>
            <a:r>
              <a:rPr lang="en-US" dirty="0"/>
              <a:t>- follows Article 22 Mentorship </a:t>
            </a:r>
          </a:p>
        </p:txBody>
      </p:sp>
    </p:spTree>
    <p:extLst>
      <p:ext uri="{BB962C8B-B14F-4D97-AF65-F5344CB8AC3E}">
        <p14:creationId xmlns:p14="http://schemas.microsoft.com/office/powerpoint/2010/main" val="267883484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295</TotalTime>
  <Words>920</Words>
  <Application>Microsoft Macintosh PowerPoint</Application>
  <PresentationFormat>On-screen Show (4:3)</PresentationFormat>
  <Paragraphs>147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Rockwell</vt:lpstr>
      <vt:lpstr>Wingdings</vt:lpstr>
      <vt:lpstr>Advantage</vt:lpstr>
      <vt:lpstr>Highlights of the CBA</vt:lpstr>
      <vt:lpstr>The CBA</vt:lpstr>
      <vt:lpstr>Who does the CBA cover?</vt:lpstr>
      <vt:lpstr>Relationship between the CBA and Faculty Handbook</vt:lpstr>
      <vt:lpstr>Article 12 Workload</vt:lpstr>
      <vt:lpstr>Article 12 ….</vt:lpstr>
      <vt:lpstr>Overview of Faculty Assessment System- tenured/tenure track</vt:lpstr>
      <vt:lpstr>MOA from Spring 2020 on COVID and Tenure- still in effect</vt:lpstr>
      <vt:lpstr>Overview of Eval system…</vt:lpstr>
      <vt:lpstr>Classroom Observations</vt:lpstr>
      <vt:lpstr>Computer and Replacement Policy – Article 20</vt:lpstr>
      <vt:lpstr>Mentorship of New and Tenure Track Faculty- Article 22</vt:lpstr>
      <vt:lpstr>Mentorship in the First Year (new faculty)</vt:lpstr>
      <vt:lpstr>  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of the CBA</dc:title>
  <dc:creator>Kathy Jenkins</dc:creator>
  <cp:lastModifiedBy>KATHY JENKINS</cp:lastModifiedBy>
  <cp:revision>21</cp:revision>
  <dcterms:created xsi:type="dcterms:W3CDTF">2020-08-12T00:56:18Z</dcterms:created>
  <dcterms:modified xsi:type="dcterms:W3CDTF">2021-08-11T18:57:46Z</dcterms:modified>
</cp:coreProperties>
</file>