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52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5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0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350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42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7013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80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70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0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0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6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2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0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6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1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9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E66FD7-E837-4A01-993F-DDAD5066A419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6938564-D2E3-4E0C-8546-E53EF2A4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76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Faculty and Staff Orientation – Fall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NMHU Human Resources/Payroll</a:t>
            </a:r>
          </a:p>
          <a:p>
            <a:r>
              <a:rPr lang="en-US" b="1" dirty="0">
                <a:solidFill>
                  <a:schemeClr val="tx1"/>
                </a:solidFill>
              </a:rPr>
              <a:t>Faron </a:t>
            </a:r>
            <a:r>
              <a:rPr lang="en-US" b="1" dirty="0" smtClean="0">
                <a:solidFill>
                  <a:schemeClr val="tx1"/>
                </a:solidFill>
              </a:rPr>
              <a:t>Valencia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August </a:t>
            </a:r>
            <a:r>
              <a:rPr lang="en-US" b="1" dirty="0" smtClean="0">
                <a:solidFill>
                  <a:schemeClr val="tx1"/>
                </a:solidFill>
              </a:rPr>
              <a:t>11, 2021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89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1854926"/>
            <a:ext cx="8534400" cy="4611187"/>
          </a:xfrm>
        </p:spPr>
        <p:txBody>
          <a:bodyPr>
            <a:normAutofit fontScale="77500" lnSpcReduction="20000"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Payroll and Benefits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Group Health Insurance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Benefits eligible employees can elect from Blue Cross/Blue Shield (HMO/PPO) </a:t>
            </a:r>
            <a:r>
              <a:rPr lang="en-US" sz="2800" b="1" dirty="0" smtClean="0">
                <a:solidFill>
                  <a:schemeClr val="tx1"/>
                </a:solidFill>
              </a:rPr>
              <a:t>www.bcbsnm.com, </a:t>
            </a:r>
            <a:r>
              <a:rPr lang="en-US" sz="2800" b="1" dirty="0">
                <a:solidFill>
                  <a:schemeClr val="tx1"/>
                </a:solidFill>
              </a:rPr>
              <a:t>Presbyterian plans (HMO) </a:t>
            </a:r>
            <a:r>
              <a:rPr lang="en-US" sz="2800" b="1" dirty="0" smtClean="0">
                <a:solidFill>
                  <a:schemeClr val="tx1"/>
                </a:solidFill>
              </a:rPr>
              <a:t>www.phs.org, or Cigna (HMO/PPO).</a:t>
            </a:r>
            <a:endParaRPr lang="en-US" sz="2800" b="1" dirty="0">
              <a:solidFill>
                <a:schemeClr val="tx1"/>
              </a:solidFill>
            </a:endParaRP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Express Scripts is the prescription drug carrier  http://www.express-scripts.com/ 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Enrollment – within 31 days from date of hire, qualifying event, or open enrollment period.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Dental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Delta Dental  www.deltadentalnm.com</a:t>
            </a:r>
          </a:p>
          <a:p>
            <a:pPr marL="457200" lvl="1" indent="0">
              <a:buNone/>
            </a:pPr>
            <a:endParaRPr lang="en-US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4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1933304"/>
            <a:ext cx="8534400" cy="4532810"/>
          </a:xfrm>
        </p:spPr>
        <p:txBody>
          <a:bodyPr>
            <a:normAutofit fontScale="70000" lnSpcReduction="20000"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Payroll and Benefits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Vision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Eye Med  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Life Insurance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The Hartford </a:t>
            </a:r>
            <a:r>
              <a:rPr lang="en-US" sz="2800" b="1" dirty="0" smtClean="0">
                <a:solidFill>
                  <a:schemeClr val="tx1"/>
                </a:solidFill>
              </a:rPr>
              <a:t>$50,000 Term Life Policy</a:t>
            </a:r>
            <a:endParaRPr lang="en-US" sz="2800" b="1" dirty="0">
              <a:solidFill>
                <a:schemeClr val="tx1"/>
              </a:solidFill>
            </a:endParaRP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UNUM Provident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Disability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Short Term Disability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Long Term Disability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Employee Assistance Program (EAP)</a:t>
            </a:r>
          </a:p>
          <a:p>
            <a:pPr lvl="2"/>
            <a:r>
              <a:rPr lang="en-US" sz="2600" b="1" dirty="0">
                <a:solidFill>
                  <a:schemeClr val="tx1"/>
                </a:solidFill>
              </a:rPr>
              <a:t>Well-Being Solutions </a:t>
            </a:r>
          </a:p>
          <a:p>
            <a:pPr marL="457200" lvl="1" indent="0">
              <a:buNone/>
            </a:pPr>
            <a:endParaRPr lang="en-US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42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770709"/>
            <a:ext cx="8534400" cy="569540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Payroll and Benefits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Flex Spending Accounts</a:t>
            </a:r>
          </a:p>
          <a:p>
            <a:pPr lvl="2"/>
            <a:r>
              <a:rPr lang="en-US" sz="2400" b="1" dirty="0">
                <a:solidFill>
                  <a:schemeClr val="tx1"/>
                </a:solidFill>
              </a:rPr>
              <a:t>ASIFlex   www.asiflex.com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Tuition Reduction Program</a:t>
            </a:r>
          </a:p>
          <a:p>
            <a:pPr lvl="2"/>
            <a:r>
              <a:rPr lang="en-US" sz="2400" b="1" dirty="0">
                <a:solidFill>
                  <a:schemeClr val="tx1"/>
                </a:solidFill>
              </a:rPr>
              <a:t>Employee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2"/>
            <a:r>
              <a:rPr lang="en-US" sz="2400" b="1" dirty="0" smtClean="0">
                <a:solidFill>
                  <a:schemeClr val="tx1"/>
                </a:solidFill>
              </a:rPr>
              <a:t>Retiree</a:t>
            </a:r>
            <a:endParaRPr lang="en-US" sz="2400" b="1" dirty="0">
              <a:solidFill>
                <a:schemeClr val="tx1"/>
              </a:solidFill>
            </a:endParaRPr>
          </a:p>
          <a:p>
            <a:pPr lvl="2"/>
            <a:r>
              <a:rPr lang="en-US" sz="2400" b="1" dirty="0">
                <a:solidFill>
                  <a:schemeClr val="tx1"/>
                </a:solidFill>
              </a:rPr>
              <a:t>Dependent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89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1332411"/>
            <a:ext cx="8534400" cy="513370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Payroll and Benefits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Retirement</a:t>
            </a:r>
          </a:p>
          <a:p>
            <a:pPr lvl="2"/>
            <a:r>
              <a:rPr lang="en-US" sz="2400" b="1" dirty="0" smtClean="0">
                <a:solidFill>
                  <a:schemeClr val="tx1"/>
                </a:solidFill>
              </a:rPr>
              <a:t>New Mexico Education Retirement </a:t>
            </a:r>
            <a:r>
              <a:rPr lang="en-US" sz="2400" b="1" dirty="0">
                <a:solidFill>
                  <a:schemeClr val="tx1"/>
                </a:solidFill>
              </a:rPr>
              <a:t>Board </a:t>
            </a:r>
            <a:r>
              <a:rPr lang="en-US" sz="2400" b="1" dirty="0" smtClean="0">
                <a:solidFill>
                  <a:schemeClr val="tx1"/>
                </a:solidFill>
              </a:rPr>
              <a:t>(NMERB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 lvl="3"/>
            <a:r>
              <a:rPr lang="en-US" sz="2400" b="1" dirty="0">
                <a:solidFill>
                  <a:schemeClr val="tx1"/>
                </a:solidFill>
              </a:rPr>
              <a:t>10.7% of employee’s gross biweekly earnings are withheld.</a:t>
            </a:r>
          </a:p>
          <a:p>
            <a:pPr lvl="3"/>
            <a:r>
              <a:rPr lang="en-US" sz="2400" b="1" dirty="0">
                <a:solidFill>
                  <a:schemeClr val="tx1"/>
                </a:solidFill>
              </a:rPr>
              <a:t>The University </a:t>
            </a:r>
            <a:r>
              <a:rPr lang="en-US" sz="2400" b="1">
                <a:solidFill>
                  <a:schemeClr val="tx1"/>
                </a:solidFill>
              </a:rPr>
              <a:t>contributes </a:t>
            </a:r>
            <a:r>
              <a:rPr lang="en-US" sz="2400" b="1" smtClean="0">
                <a:solidFill>
                  <a:schemeClr val="tx1"/>
                </a:solidFill>
              </a:rPr>
              <a:t>14.15% </a:t>
            </a:r>
            <a:r>
              <a:rPr lang="en-US" sz="2400" b="1" dirty="0">
                <a:solidFill>
                  <a:schemeClr val="tx1"/>
                </a:solidFill>
              </a:rPr>
              <a:t>employee’s gross biweekly earnings.</a:t>
            </a:r>
          </a:p>
          <a:p>
            <a:pPr lvl="2"/>
            <a:r>
              <a:rPr lang="en-US" sz="2400" b="1" dirty="0">
                <a:solidFill>
                  <a:schemeClr val="tx1"/>
                </a:solidFill>
              </a:rPr>
              <a:t>Alternative Retirement Plan (ARP)</a:t>
            </a:r>
          </a:p>
          <a:p>
            <a:pPr lvl="3"/>
            <a:r>
              <a:rPr lang="en-US" sz="2400" b="1" dirty="0">
                <a:solidFill>
                  <a:schemeClr val="tx1"/>
                </a:solidFill>
              </a:rPr>
              <a:t>TIAA-CREF &amp; Fidelity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33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-287383"/>
            <a:ext cx="8534400" cy="675349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Payroll and Benefits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Supplemental Retirement/Deferred Compensation Plans</a:t>
            </a:r>
          </a:p>
          <a:p>
            <a:pPr lvl="2"/>
            <a:r>
              <a:rPr lang="en-US" sz="2000" b="1" dirty="0">
                <a:solidFill>
                  <a:schemeClr val="tx1"/>
                </a:solidFill>
              </a:rPr>
              <a:t>403(b) – </a:t>
            </a:r>
            <a:r>
              <a:rPr lang="en-US" sz="2000" b="1" dirty="0" err="1">
                <a:solidFill>
                  <a:schemeClr val="tx1"/>
                </a:solidFill>
              </a:rPr>
              <a:t>Axa</a:t>
            </a:r>
            <a:r>
              <a:rPr lang="en-US" sz="2000" b="1" dirty="0">
                <a:solidFill>
                  <a:schemeClr val="tx1"/>
                </a:solidFill>
              </a:rPr>
              <a:t> Equitable, ING, Oppenheimer Funds, American Funds, Waddell &amp; Reed, USAA, AIG Retirement, TIAA-CREF</a:t>
            </a:r>
          </a:p>
          <a:p>
            <a:pPr lvl="2"/>
            <a:r>
              <a:rPr lang="en-US" sz="2000" b="1" dirty="0">
                <a:solidFill>
                  <a:schemeClr val="tx1"/>
                </a:solidFill>
              </a:rPr>
              <a:t>457(b) – Nationwide Retirement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3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1371600"/>
            <a:ext cx="8534400" cy="5094514"/>
          </a:xfrm>
        </p:spPr>
        <p:txBody>
          <a:bodyPr>
            <a:normAutofit fontScale="62500" lnSpcReduction="20000"/>
          </a:bodyPr>
          <a:lstStyle/>
          <a:p>
            <a:r>
              <a:rPr lang="en-US" sz="5100" b="1" dirty="0">
                <a:solidFill>
                  <a:schemeClr val="tx1"/>
                </a:solidFill>
              </a:rPr>
              <a:t>Payroll and Benefits</a:t>
            </a:r>
          </a:p>
          <a:p>
            <a:pPr lvl="2"/>
            <a:r>
              <a:rPr lang="en-US" sz="3800" b="1" dirty="0">
                <a:solidFill>
                  <a:schemeClr val="tx1"/>
                </a:solidFill>
              </a:rPr>
              <a:t>Worker’s Compensation for Work Related Injuries:</a:t>
            </a:r>
          </a:p>
          <a:p>
            <a:pPr lvl="3"/>
            <a:r>
              <a:rPr lang="en-US" sz="3200" b="1" dirty="0">
                <a:solidFill>
                  <a:schemeClr val="tx1"/>
                </a:solidFill>
              </a:rPr>
              <a:t>The employee or supervisor must notify HR immediately of any work-related accident or injury.</a:t>
            </a:r>
          </a:p>
          <a:p>
            <a:pPr lvl="3"/>
            <a:r>
              <a:rPr lang="en-US" sz="3200" b="1" dirty="0">
                <a:solidFill>
                  <a:schemeClr val="tx1"/>
                </a:solidFill>
              </a:rPr>
              <a:t>If an employee is in need of emergency care, they must be sent to Alta Vista Regional Hospital.</a:t>
            </a:r>
          </a:p>
          <a:p>
            <a:pPr lvl="3"/>
            <a:r>
              <a:rPr lang="en-US" sz="3200" b="1" dirty="0">
                <a:solidFill>
                  <a:schemeClr val="tx1"/>
                </a:solidFill>
              </a:rPr>
              <a:t>The employee should inform the hospital personnel that the injury was work-related.  DO NOT give your medical insurance information.</a:t>
            </a:r>
          </a:p>
          <a:p>
            <a:pPr lvl="3"/>
            <a:r>
              <a:rPr lang="en-US" sz="3200" b="1" dirty="0">
                <a:solidFill>
                  <a:schemeClr val="tx1"/>
                </a:solidFill>
              </a:rPr>
              <a:t>As soon as practical, the employee must visit with HR so that all the necessary paperwork can be completed.</a:t>
            </a:r>
          </a:p>
          <a:p>
            <a:pPr lvl="3"/>
            <a:r>
              <a:rPr lang="en-US" sz="3200" b="1" dirty="0">
                <a:solidFill>
                  <a:schemeClr val="tx1"/>
                </a:solidFill>
              </a:rPr>
              <a:t>The employee should bring all the paperwork related to the accident with them to HR.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79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535577"/>
            <a:ext cx="8534400" cy="5930537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tx1"/>
                </a:solidFill>
              </a:rPr>
              <a:t>Payroll and Benefits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Faculty and Staff </a:t>
            </a:r>
            <a:r>
              <a:rPr lang="en-US" sz="2800" b="1" dirty="0" smtClean="0">
                <a:solidFill>
                  <a:schemeClr val="tx1"/>
                </a:solidFill>
              </a:rPr>
              <a:t>New-Hire Onboard – </a:t>
            </a:r>
          </a:p>
          <a:p>
            <a:pPr lvl="3"/>
            <a:r>
              <a:rPr lang="en-US" sz="2600" b="1" dirty="0" smtClean="0">
                <a:solidFill>
                  <a:schemeClr val="tx1"/>
                </a:solidFill>
              </a:rPr>
              <a:t>To be conducted at the HR/PR office or Campus Center locations if in the regional area.  If the new-hire staff or faculty is remote, a Zoom meeting can be arranged to certify Form I-9</a:t>
            </a:r>
            <a:r>
              <a:rPr lang="en-US" sz="2600" b="1" dirty="0">
                <a:solidFill>
                  <a:schemeClr val="tx1"/>
                </a:solidFill>
              </a:rPr>
              <a:t>, discuss benefits options, and </a:t>
            </a:r>
            <a:r>
              <a:rPr lang="en-US" sz="2600" b="1" dirty="0" smtClean="0">
                <a:solidFill>
                  <a:schemeClr val="tx1"/>
                </a:solidFill>
              </a:rPr>
              <a:t>finalize </a:t>
            </a:r>
            <a:r>
              <a:rPr lang="en-US" sz="2600" b="1" dirty="0">
                <a:solidFill>
                  <a:schemeClr val="tx1"/>
                </a:solidFill>
              </a:rPr>
              <a:t>all documents required for hire.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456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535577"/>
            <a:ext cx="8534400" cy="5930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chemeClr val="tx1"/>
                </a:solidFill>
              </a:rPr>
              <a:t>							</a:t>
            </a:r>
            <a:r>
              <a:rPr lang="en-US" sz="4800" b="1" dirty="0">
                <a:solidFill>
                  <a:schemeClr val="tx1"/>
                </a:solidFill>
              </a:rPr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6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1532465"/>
            <a:ext cx="8534400" cy="44503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Welcome to </a:t>
            </a:r>
            <a:r>
              <a:rPr lang="en-US" sz="3200" b="1" dirty="0" smtClean="0">
                <a:solidFill>
                  <a:schemeClr val="tx1"/>
                </a:solidFill>
              </a:rPr>
              <a:t>NMHU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HR/PR </a:t>
            </a:r>
            <a:endParaRPr lang="en-US" sz="3200" b="1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General Employee Information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Payroll and Benefits</a:t>
            </a:r>
          </a:p>
          <a:p>
            <a:pPr marL="457200" lvl="1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8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1" y="1532465"/>
            <a:ext cx="8903925" cy="44503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Welcome to NMHU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Human Resources/Payroll Staff:</a:t>
            </a:r>
          </a:p>
          <a:p>
            <a:pPr lvl="2"/>
            <a:r>
              <a:rPr lang="en-US" sz="2200" b="1" dirty="0">
                <a:solidFill>
                  <a:schemeClr val="tx1"/>
                </a:solidFill>
              </a:rPr>
              <a:t>Faron Valencia – Director</a:t>
            </a:r>
          </a:p>
          <a:p>
            <a:pPr lvl="2"/>
            <a:r>
              <a:rPr lang="en-US" sz="2200" b="1" dirty="0" smtClean="0">
                <a:solidFill>
                  <a:schemeClr val="tx1"/>
                </a:solidFill>
              </a:rPr>
              <a:t>Juliana Thompson </a:t>
            </a:r>
            <a:r>
              <a:rPr lang="en-US" sz="2200" b="1" dirty="0">
                <a:solidFill>
                  <a:schemeClr val="tx1"/>
                </a:solidFill>
              </a:rPr>
              <a:t>– Payroll Manger</a:t>
            </a:r>
          </a:p>
          <a:p>
            <a:pPr lvl="2"/>
            <a:r>
              <a:rPr lang="en-US" sz="2200" b="1" dirty="0" smtClean="0">
                <a:solidFill>
                  <a:schemeClr val="tx1"/>
                </a:solidFill>
              </a:rPr>
              <a:t>[</a:t>
            </a:r>
            <a:r>
              <a:rPr lang="en-US" sz="2200" b="1" i="1" dirty="0" smtClean="0">
                <a:solidFill>
                  <a:schemeClr val="tx1"/>
                </a:solidFill>
              </a:rPr>
              <a:t>Vacant</a:t>
            </a:r>
            <a:r>
              <a:rPr lang="en-US" sz="2200" b="1" dirty="0" smtClean="0">
                <a:solidFill>
                  <a:schemeClr val="tx1"/>
                </a:solidFill>
              </a:rPr>
              <a:t>] </a:t>
            </a:r>
            <a:r>
              <a:rPr lang="en-US" sz="2200" b="1" dirty="0">
                <a:solidFill>
                  <a:schemeClr val="tx1"/>
                </a:solidFill>
              </a:rPr>
              <a:t>– HR Generalist</a:t>
            </a:r>
          </a:p>
          <a:p>
            <a:pPr lvl="2"/>
            <a:r>
              <a:rPr lang="en-US" sz="2200" b="1" dirty="0">
                <a:solidFill>
                  <a:schemeClr val="tx1"/>
                </a:solidFill>
              </a:rPr>
              <a:t>Steven Gonzales – Payroll </a:t>
            </a:r>
            <a:r>
              <a:rPr lang="en-US" sz="2200" b="1" dirty="0" smtClean="0">
                <a:solidFill>
                  <a:schemeClr val="tx1"/>
                </a:solidFill>
              </a:rPr>
              <a:t>Accountant</a:t>
            </a:r>
          </a:p>
          <a:p>
            <a:pPr lvl="2"/>
            <a:r>
              <a:rPr lang="en-US" sz="2200" b="1" dirty="0" smtClean="0">
                <a:solidFill>
                  <a:schemeClr val="tx1"/>
                </a:solidFill>
              </a:rPr>
              <a:t>Jacobo Rael – HR Tech</a:t>
            </a:r>
            <a:endParaRPr lang="en-US" sz="2200" b="1" dirty="0">
              <a:solidFill>
                <a:schemeClr val="tx1"/>
              </a:solidFill>
            </a:endParaRPr>
          </a:p>
          <a:p>
            <a:pPr lvl="2"/>
            <a:r>
              <a:rPr lang="en-US" sz="2200" b="1" dirty="0" smtClean="0">
                <a:solidFill>
                  <a:schemeClr val="tx1"/>
                </a:solidFill>
              </a:rPr>
              <a:t>Kelly Barnes </a:t>
            </a:r>
            <a:r>
              <a:rPr lang="en-US" sz="2200" b="1" dirty="0">
                <a:solidFill>
                  <a:schemeClr val="tx1"/>
                </a:solidFill>
              </a:rPr>
              <a:t>– </a:t>
            </a:r>
            <a:r>
              <a:rPr lang="en-US" sz="2200" b="1" dirty="0" smtClean="0">
                <a:solidFill>
                  <a:schemeClr val="tx1"/>
                </a:solidFill>
              </a:rPr>
              <a:t>Senior Administrative </a:t>
            </a:r>
            <a:r>
              <a:rPr lang="en-US" sz="2200" b="1" dirty="0">
                <a:solidFill>
                  <a:schemeClr val="tx1"/>
                </a:solidFill>
              </a:rPr>
              <a:t>Assistant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8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1" y="1532465"/>
            <a:ext cx="8903925" cy="4450324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Welcome to NMHU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Human Resources/Payroll:</a:t>
            </a:r>
          </a:p>
          <a:p>
            <a:pPr lvl="1"/>
            <a:endParaRPr lang="en-US" sz="22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Mailing Address: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Human Resources/Payroll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New Mexico Highlands University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Box 9000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Las Vegas, NM  87701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(505) 454-3308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Email:  HR@nmhu.edu</a:t>
            </a:r>
          </a:p>
          <a:p>
            <a:pPr marL="457200" lvl="1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Location:  University Communications West </a:t>
            </a:r>
            <a:r>
              <a:rPr lang="en-US" sz="2200" b="1" dirty="0" smtClean="0">
                <a:solidFill>
                  <a:schemeClr val="tx1"/>
                </a:solidFill>
              </a:rPr>
              <a:t>Building (across from Ilfeld Auditorium)</a:t>
            </a:r>
            <a:endParaRPr lang="en-US" sz="2200" b="1" dirty="0">
              <a:solidFill>
                <a:schemeClr val="tx1"/>
              </a:solidFill>
            </a:endParaRPr>
          </a:p>
          <a:p>
            <a:pPr lvl="2"/>
            <a:endParaRPr lang="en-US" sz="22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9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1" y="1532465"/>
            <a:ext cx="8903925" cy="4450324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Welcome to NMHU</a:t>
            </a:r>
            <a:endParaRPr lang="en-US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Human Resources/Payroll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We work in support of New Mexico Highlands University’s values, vision, and mission.</a:t>
            </a:r>
          </a:p>
          <a:p>
            <a:pPr marL="457200" lvl="1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Human Resources/Payroll delivers excellence in service providing resources to faculty, staff, and students to recruit, engage, and retain employees.</a:t>
            </a:r>
          </a:p>
          <a:p>
            <a:pPr marL="457200" lvl="1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Human Resources/Payroll administers personnel policies and procedures, Affirmative Action policies, benefits, recruitment, employment, compensation, employee and labor relations, training, organizational development, and payroll.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7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2560320"/>
            <a:ext cx="8534400" cy="3422469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General Employee Information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Administrative Forms:  </a:t>
            </a:r>
            <a:r>
              <a:rPr lang="en-US" sz="2400" b="1" dirty="0">
                <a:solidFill>
                  <a:schemeClr val="tx1"/>
                </a:solidFill>
              </a:rPr>
              <a:t>https://its.nmhu.edu/www/onlinedocs/index.html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Power of Service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Performance Evaluation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PeopleAdmin</a:t>
            </a: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40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1837592"/>
            <a:ext cx="8534400" cy="4628522"/>
          </a:xfrm>
        </p:spPr>
        <p:txBody>
          <a:bodyPr>
            <a:normAutofit fontScale="70000" lnSpcReduction="20000"/>
          </a:bodyPr>
          <a:lstStyle/>
          <a:p>
            <a:r>
              <a:rPr lang="en-US" sz="3500" b="1" dirty="0">
                <a:solidFill>
                  <a:schemeClr val="tx1"/>
                </a:solidFill>
              </a:rPr>
              <a:t>Payroll and Benefits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Payroll Schedule – Bi-weekly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Saturday – Saturday </a:t>
            </a:r>
            <a:r>
              <a:rPr lang="en-US" sz="2800" b="1" dirty="0" smtClean="0">
                <a:solidFill>
                  <a:schemeClr val="tx1"/>
                </a:solidFill>
              </a:rPr>
              <a:t>(Work Week)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Timesheet entry no later than Monday 10:00 AM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Supervisor/Approver no later than Monday 5:00 </a:t>
            </a:r>
            <a:r>
              <a:rPr lang="en-US" sz="2800" b="1" dirty="0" smtClean="0">
                <a:solidFill>
                  <a:schemeClr val="tx1"/>
                </a:solidFill>
              </a:rPr>
              <a:t>PM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Payroll processes adjustments – Tuesday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Payroll extracts data – Wednesday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Payday - Friday</a:t>
            </a:r>
            <a:endParaRPr lang="en-US" sz="2800" b="1" dirty="0">
              <a:solidFill>
                <a:schemeClr val="tx1"/>
              </a:solidFill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Web-Time Entry (Staff)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FLSA </a:t>
            </a:r>
            <a:r>
              <a:rPr lang="en-US" sz="2800" b="1" dirty="0" smtClean="0">
                <a:solidFill>
                  <a:schemeClr val="tx1"/>
                </a:solidFill>
              </a:rPr>
              <a:t>Non-Exempt (hourly) </a:t>
            </a:r>
            <a:r>
              <a:rPr lang="en-US" sz="2800" b="1" dirty="0">
                <a:solidFill>
                  <a:schemeClr val="tx1"/>
                </a:solidFill>
              </a:rPr>
              <a:t>= Report hours worked/ vacation and/or sick leave.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FLSA Exempt </a:t>
            </a:r>
            <a:r>
              <a:rPr lang="en-US" sz="2800" b="1" dirty="0" smtClean="0">
                <a:solidFill>
                  <a:schemeClr val="tx1"/>
                </a:solidFill>
              </a:rPr>
              <a:t>(salary) = </a:t>
            </a:r>
            <a:r>
              <a:rPr lang="en-US" sz="2800" b="1" dirty="0">
                <a:solidFill>
                  <a:schemeClr val="tx1"/>
                </a:solidFill>
              </a:rPr>
              <a:t>Report vacation and/or sick leave.</a:t>
            </a: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48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2351314"/>
            <a:ext cx="8534400" cy="4114799"/>
          </a:xfrm>
        </p:spPr>
        <p:txBody>
          <a:bodyPr>
            <a:normAutofit fontScale="85000" lnSpcReduction="10000"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Payroll and Benefits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Direct Deposit</a:t>
            </a:r>
          </a:p>
          <a:p>
            <a:pPr marL="457200" lvl="1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Allows your paycheck to be automatically deposited into your checking/savings account.</a:t>
            </a:r>
          </a:p>
          <a:p>
            <a:pPr lvl="1">
              <a:buFontTx/>
              <a:buChar char="-"/>
            </a:pPr>
            <a:r>
              <a:rPr lang="en-US" sz="3000" b="1" dirty="0">
                <a:solidFill>
                  <a:schemeClr val="tx1"/>
                </a:solidFill>
              </a:rPr>
              <a:t>Enrollment form included in onboard module.</a:t>
            </a:r>
          </a:p>
          <a:p>
            <a:pPr lvl="1">
              <a:buFontTx/>
              <a:buChar char="-"/>
            </a:pPr>
            <a:r>
              <a:rPr lang="en-US" sz="3000" b="1" dirty="0">
                <a:solidFill>
                  <a:schemeClr val="tx1"/>
                </a:solidFill>
              </a:rPr>
              <a:t>Changes to Direct Deposit can only be processed at HR/PR with proper identification– email requests will not be processed.</a:t>
            </a:r>
          </a:p>
          <a:p>
            <a:pPr marL="457200" lvl="1" indent="0">
              <a:buNone/>
            </a:pPr>
            <a:endParaRPr lang="en-US" sz="30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5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4" y="124337"/>
            <a:ext cx="11419113" cy="1507067"/>
          </a:xfrm>
        </p:spPr>
        <p:txBody>
          <a:bodyPr/>
          <a:lstStyle/>
          <a:p>
            <a:r>
              <a:rPr lang="en-US" b="1" dirty="0"/>
              <a:t>New Faculty and Staff Orientation – Fall </a:t>
            </a:r>
            <a:r>
              <a:rPr lang="en-US" b="1" dirty="0" smtClean="0"/>
              <a:t>2021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75652" y="1802674"/>
            <a:ext cx="8534400" cy="4663439"/>
          </a:xfrm>
        </p:spPr>
        <p:txBody>
          <a:bodyPr>
            <a:normAutofit fontScale="92500" lnSpcReduction="20000"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Payroll and Benefits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Vacation and/or Sick Leave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Depends on type of employee</a:t>
            </a:r>
          </a:p>
          <a:p>
            <a:pPr lvl="3"/>
            <a:r>
              <a:rPr lang="en-US" sz="2600" b="1" dirty="0">
                <a:solidFill>
                  <a:schemeClr val="tx1"/>
                </a:solidFill>
              </a:rPr>
              <a:t>Tenured or Tenure-Track Faculty – See Faculty Collective Bargaining </a:t>
            </a:r>
            <a:r>
              <a:rPr lang="en-US" sz="2600" b="1" dirty="0" smtClean="0">
                <a:solidFill>
                  <a:schemeClr val="tx1"/>
                </a:solidFill>
              </a:rPr>
              <a:t>Agreement (CBA)</a:t>
            </a:r>
            <a:endParaRPr lang="en-US" sz="2600" b="1" dirty="0">
              <a:solidFill>
                <a:schemeClr val="tx1"/>
              </a:solidFill>
            </a:endParaRPr>
          </a:p>
          <a:p>
            <a:pPr lvl="3"/>
            <a:r>
              <a:rPr lang="en-US" sz="2600" b="1" dirty="0">
                <a:solidFill>
                  <a:schemeClr val="tx1"/>
                </a:solidFill>
              </a:rPr>
              <a:t>Non Tenured-Track </a:t>
            </a:r>
            <a:r>
              <a:rPr lang="en-US" sz="2600" b="1" dirty="0" smtClean="0">
                <a:solidFill>
                  <a:schemeClr val="tx1"/>
                </a:solidFill>
              </a:rPr>
              <a:t>Faculty/ Contingent Faculty </a:t>
            </a:r>
            <a:r>
              <a:rPr lang="en-US" sz="2600" b="1" dirty="0">
                <a:solidFill>
                  <a:schemeClr val="tx1"/>
                </a:solidFill>
              </a:rPr>
              <a:t>– See Contingent Faculty Handbook </a:t>
            </a:r>
            <a:r>
              <a:rPr lang="en-US" sz="2600" b="1" u="sng" dirty="0">
                <a:solidFill>
                  <a:schemeClr val="tx1"/>
                </a:solidFill>
              </a:rPr>
              <a:t>and</a:t>
            </a:r>
            <a:r>
              <a:rPr lang="en-US" sz="2600" b="1" dirty="0">
                <a:solidFill>
                  <a:schemeClr val="tx1"/>
                </a:solidFill>
              </a:rPr>
              <a:t> NMHU Policies and Procedures Manual</a:t>
            </a:r>
          </a:p>
          <a:p>
            <a:pPr lvl="3"/>
            <a:r>
              <a:rPr lang="en-US" sz="2600" b="1" dirty="0">
                <a:solidFill>
                  <a:schemeClr val="tx1"/>
                </a:solidFill>
              </a:rPr>
              <a:t>Staff – See Non-Exempt </a:t>
            </a:r>
            <a:r>
              <a:rPr lang="en-US" sz="2600" b="1" dirty="0" smtClean="0">
                <a:solidFill>
                  <a:schemeClr val="tx1"/>
                </a:solidFill>
              </a:rPr>
              <a:t>CBA </a:t>
            </a:r>
            <a:r>
              <a:rPr lang="en-US" sz="2600" b="1" u="sng" dirty="0" smtClean="0">
                <a:solidFill>
                  <a:schemeClr val="tx1"/>
                </a:solidFill>
              </a:rPr>
              <a:t>or</a:t>
            </a:r>
            <a:r>
              <a:rPr lang="en-US" sz="2600" b="1" dirty="0" smtClean="0">
                <a:solidFill>
                  <a:schemeClr val="tx1"/>
                </a:solidFill>
              </a:rPr>
              <a:t> Professional Staff CBA </a:t>
            </a:r>
            <a:r>
              <a:rPr lang="en-US" sz="2600" b="1" u="sng" dirty="0" smtClean="0">
                <a:solidFill>
                  <a:schemeClr val="tx1"/>
                </a:solidFill>
              </a:rPr>
              <a:t>and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NMHU Policies and Procedures Manual</a:t>
            </a:r>
          </a:p>
          <a:p>
            <a:pPr marL="457200" lvl="1" indent="0">
              <a:buNone/>
            </a:pPr>
            <a:endParaRPr lang="en-US" sz="3000" b="1" dirty="0">
              <a:solidFill>
                <a:schemeClr val="tx1"/>
              </a:solidFill>
            </a:endParaRPr>
          </a:p>
          <a:p>
            <a:pPr lvl="1"/>
            <a:endParaRPr lang="en-US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17" y="5147732"/>
            <a:ext cx="1280160" cy="142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5842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133</TotalTime>
  <Words>861</Words>
  <Application>Microsoft Office PowerPoint</Application>
  <PresentationFormat>Widescreen</PresentationFormat>
  <Paragraphs>133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Slice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  <vt:lpstr>New Faculty and Staff Orientation – Fall 2021</vt:lpstr>
    </vt:vector>
  </TitlesOfParts>
  <Company>NMHU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Faculty and Staff Orientation – Fall 2019</dc:title>
  <dc:creator>Valencia, Faron D</dc:creator>
  <cp:lastModifiedBy>Valencia, Faron D</cp:lastModifiedBy>
  <cp:revision>18</cp:revision>
  <dcterms:created xsi:type="dcterms:W3CDTF">2019-08-14T12:23:36Z</dcterms:created>
  <dcterms:modified xsi:type="dcterms:W3CDTF">2021-08-11T16:28:31Z</dcterms:modified>
</cp:coreProperties>
</file>