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sldIdLst>
    <p:sldId id="256" r:id="rId2"/>
    <p:sldId id="260" r:id="rId3"/>
    <p:sldId id="279" r:id="rId4"/>
    <p:sldId id="257" r:id="rId5"/>
    <p:sldId id="258" r:id="rId6"/>
    <p:sldId id="271" r:id="rId7"/>
    <p:sldId id="259" r:id="rId8"/>
    <p:sldId id="262" r:id="rId9"/>
    <p:sldId id="261" r:id="rId10"/>
    <p:sldId id="263" r:id="rId11"/>
    <p:sldId id="264" r:id="rId12"/>
    <p:sldId id="265" r:id="rId13"/>
    <p:sldId id="266" r:id="rId14"/>
    <p:sldId id="267" r:id="rId15"/>
    <p:sldId id="268" r:id="rId16"/>
    <p:sldId id="269" r:id="rId17"/>
    <p:sldId id="272" r:id="rId18"/>
    <p:sldId id="270" r:id="rId19"/>
    <p:sldId id="273" r:id="rId20"/>
    <p:sldId id="274" r:id="rId21"/>
    <p:sldId id="275" r:id="rId22"/>
    <p:sldId id="277" r:id="rId23"/>
    <p:sldId id="278" r:id="rId24"/>
    <p:sldId id="276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266"/>
    <p:restoredTop sz="94762"/>
  </p:normalViewPr>
  <p:slideViewPr>
    <p:cSldViewPr snapToGrid="0" snapToObjects="1">
      <p:cViewPr varScale="1">
        <p:scale>
          <a:sx n="121" d="100"/>
          <a:sy n="121" d="100"/>
        </p:scale>
        <p:origin x="76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gray"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58984" y="1792224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51976" y="3227832"/>
            <a:ext cx="3859795" cy="304801"/>
          </a:xfrm>
        </p:spPr>
        <p:txBody>
          <a:bodyPr/>
          <a:lstStyle>
            <a:lvl1pPr>
              <a:defRPr b="0" i="0">
                <a:solidFill>
                  <a:schemeClr val="bg1"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2540" y="295729"/>
            <a:ext cx="838199" cy="767687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3" name="Rectangle 12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1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4969927"/>
            <a:ext cx="8825659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4" y="685800"/>
            <a:ext cx="8825659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536665"/>
            <a:ext cx="8825658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8798" y="1063417"/>
            <a:ext cx="8831816" cy="1372986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7" name="Rectangle 1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Oval 2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Oval 2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Oval 24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6" name="TextBox 15"/>
          <p:cNvSpPr txBox="1"/>
          <p:nvPr/>
        </p:nvSpPr>
        <p:spPr bwMode="gray">
          <a:xfrm>
            <a:off x="881566" y="607336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884458" y="2613787"/>
            <a:ext cx="652763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6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cs typeface="Arial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81878" y="982134"/>
            <a:ext cx="8453906" cy="2696632"/>
          </a:xfrm>
        </p:spPr>
        <p:txBody>
          <a:bodyPr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78766"/>
            <a:ext cx="773121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29199"/>
            <a:ext cx="9244897" cy="997857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370667"/>
            <a:ext cx="8825660" cy="182251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5024967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2"/>
            <a:ext cx="314187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3" y="3179764"/>
            <a:ext cx="314187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03500"/>
            <a:ext cx="314700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79763"/>
            <a:ext cx="3147009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8135" y="2603501"/>
            <a:ext cx="314573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8329" y="3179762"/>
            <a:ext cx="3145536" cy="284729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3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4" y="5109106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4"/>
            <a:ext cx="3050438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2" y="2603500"/>
            <a:ext cx="2691243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70172" y="5109105"/>
            <a:ext cx="3050438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2775" y="4532845"/>
            <a:ext cx="305109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2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03500"/>
            <a:ext cx="2691242" cy="159151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2775" y="5109104"/>
            <a:ext cx="3051096" cy="91795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cxnSp>
        <p:nvCxnSpPr>
          <p:cNvPr id="43" name="Straight Connector 42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61111" y="6391838"/>
            <a:ext cx="3644282" cy="3048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825659" cy="70696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95439" y="6391838"/>
            <a:ext cx="990599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 bwMode="gray"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78467"/>
            <a:ext cx="1409965" cy="4748590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78467"/>
            <a:ext cx="6256025" cy="474859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653104" y="6391838"/>
            <a:ext cx="992135" cy="304799"/>
          </a:xfrm>
        </p:spPr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825659" cy="34163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Rectangle 9"/>
            <p:cNvSpPr/>
            <p:nvPr/>
          </p:nvSpPr>
          <p:spPr bwMode="gray"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2677645"/>
            <a:ext cx="4351025" cy="2283824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4954" y="2603500"/>
            <a:ext cx="4825158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2" y="2603500"/>
            <a:ext cx="4825159" cy="3416300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482515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179762"/>
            <a:ext cx="4825158" cy="2840039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2" y="2603500"/>
            <a:ext cx="482515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179762"/>
            <a:ext cx="4825159" cy="284003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1154954" y="973668"/>
            <a:ext cx="8761413" cy="706964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6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4" name="Rectangle 13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Rectangle 10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2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5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1693333"/>
            <a:ext cx="3865134" cy="1735667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0" y="1143000"/>
            <a:ext cx="3227193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marL="0" lvl="0" indent="0" algn="ctr">
              <a:buNone/>
            </a:pPr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4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7" name="Rectangle 6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69000"/>
                    <a:hueMod val="91000"/>
                    <a:satMod val="164000"/>
                    <a:lumMod val="74000"/>
                  </a:schemeClr>
                  <a:schemeClr val="dk2">
                    <a:hueMod val="124000"/>
                    <a:satMod val="140000"/>
                    <a:lumMod val="142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1000"/>
                  </a:schemeClr>
                </a:gs>
                <a:gs pos="75000">
                  <a:schemeClr val="accent5">
                    <a:alpha val="0"/>
                  </a:schemeClr>
                </a:gs>
                <a:gs pos="36000">
                  <a:schemeClr val="accent5"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8464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73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4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73668"/>
            <a:ext cx="8761413" cy="70696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3104" y="6391838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1/14/22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8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22851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230303"/>
            <a:ext cx="8825658" cy="2677648"/>
          </a:xfrm>
        </p:spPr>
        <p:txBody>
          <a:bodyPr/>
          <a:lstStyle/>
          <a:p>
            <a:r>
              <a:rPr lang="en-US" dirty="0"/>
              <a:t>Creating a Tenure/Promotion Dossier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242216"/>
            <a:ext cx="8825658" cy="1396584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Dr. Kathy Jenkins</a:t>
            </a:r>
          </a:p>
          <a:p>
            <a:r>
              <a:rPr lang="en-US" dirty="0"/>
              <a:t>Professor of Exercise Physiology</a:t>
            </a:r>
          </a:p>
          <a:p>
            <a:r>
              <a:rPr lang="en-US" dirty="0"/>
              <a:t>President of the NMHU Faculty Association</a:t>
            </a:r>
          </a:p>
          <a:p>
            <a:r>
              <a:rPr lang="en-US" dirty="0"/>
              <a:t>January 14, 2022</a:t>
            </a:r>
          </a:p>
        </p:txBody>
      </p:sp>
    </p:spTree>
    <p:extLst>
      <p:ext uri="{BB962C8B-B14F-4D97-AF65-F5344CB8AC3E}">
        <p14:creationId xmlns:p14="http://schemas.microsoft.com/office/powerpoint/2010/main" val="11772399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  Narrative History of time at NMHU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defTabSz="914400">
              <a:spcBef>
                <a:spcPts val="0"/>
              </a:spcBef>
              <a:buClrTx/>
              <a:buSzTx/>
              <a:buNone/>
            </a:pPr>
            <a:r>
              <a:rPr lang="en-US" dirty="0"/>
              <a:t>Suggested basics:</a:t>
            </a:r>
          </a:p>
          <a:p>
            <a:pPr marL="0" indent="0" defTabSz="914400">
              <a:spcBef>
                <a:spcPts val="0"/>
              </a:spcBef>
              <a:buClrTx/>
              <a:buSzTx/>
              <a:buNone/>
            </a:pPr>
            <a:endParaRPr lang="en-US" dirty="0"/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When were you  hired?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What is your position? Have you had more than 1?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Were you granted time towards T/P?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Have you had release time?</a:t>
            </a:r>
          </a:p>
          <a:p>
            <a:pPr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Brief explanation of CV:</a:t>
            </a:r>
          </a:p>
          <a:p>
            <a:pPr lvl="1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What do you teach?</a:t>
            </a:r>
          </a:p>
          <a:p>
            <a:pPr lvl="1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What are your research interests? Do you have any grants, </a:t>
            </a:r>
            <a:r>
              <a:rPr lang="en-US" dirty="0" err="1"/>
              <a:t>etc</a:t>
            </a:r>
            <a:r>
              <a:rPr lang="is-IS" dirty="0"/>
              <a:t>…?</a:t>
            </a:r>
            <a:endParaRPr lang="en-US" dirty="0"/>
          </a:p>
          <a:p>
            <a:pPr lvl="1" defTabSz="914400">
              <a:spcBef>
                <a:spcPts val="0"/>
              </a:spcBef>
              <a:buClrTx/>
              <a:buSzTx/>
              <a:buFont typeface="Arial" charset="0"/>
              <a:buChar char="•"/>
            </a:pPr>
            <a:r>
              <a:rPr lang="en-US" dirty="0"/>
              <a:t>What is your service?</a:t>
            </a:r>
          </a:p>
        </p:txBody>
      </p:sp>
    </p:spTree>
    <p:extLst>
      <p:ext uri="{BB962C8B-B14F-4D97-AF65-F5344CB8AC3E}">
        <p14:creationId xmlns:p14="http://schemas.microsoft.com/office/powerpoint/2010/main" val="17982752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Teaching and Advisement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A.  Teaching Philosophy – narrative</a:t>
            </a:r>
          </a:p>
          <a:p>
            <a:r>
              <a:rPr lang="en-US" dirty="0"/>
              <a:t>B.  Narrative of your teaching/advisement activities at NMHU</a:t>
            </a:r>
          </a:p>
          <a:p>
            <a:pPr lvl="1"/>
            <a:r>
              <a:rPr lang="en-US" dirty="0"/>
              <a:t>Some things to consider:</a:t>
            </a:r>
          </a:p>
          <a:p>
            <a:pPr lvl="2"/>
            <a:r>
              <a:rPr lang="en-US" dirty="0"/>
              <a:t>Some departments like to see a list of courses by semester, with enrollment</a:t>
            </a:r>
          </a:p>
          <a:p>
            <a:pPr lvl="2"/>
            <a:r>
              <a:rPr lang="en-US" dirty="0"/>
              <a:t>What courses are face to face/traditional?</a:t>
            </a:r>
          </a:p>
          <a:p>
            <a:pPr lvl="2"/>
            <a:r>
              <a:rPr lang="en-US" dirty="0"/>
              <a:t>What courses are online or hybrid?</a:t>
            </a:r>
          </a:p>
          <a:p>
            <a:pPr lvl="2"/>
            <a:r>
              <a:rPr lang="en-US" dirty="0"/>
              <a:t>Have you developed any new courses?</a:t>
            </a:r>
          </a:p>
          <a:p>
            <a:pPr lvl="2"/>
            <a:r>
              <a:rPr lang="en-US" dirty="0"/>
              <a:t>Have you used innovative teaching strategies?</a:t>
            </a:r>
          </a:p>
          <a:p>
            <a:pPr lvl="2"/>
            <a:r>
              <a:rPr lang="en-US" dirty="0"/>
              <a:t>How many students do you advise?</a:t>
            </a:r>
          </a:p>
          <a:p>
            <a:pPr lvl="2"/>
            <a:r>
              <a:rPr lang="en-US" dirty="0"/>
              <a:t>What majors/minors/disciplines do you advise?</a:t>
            </a:r>
          </a:p>
        </p:txBody>
      </p:sp>
    </p:spTree>
    <p:extLst>
      <p:ext uri="{BB962C8B-B14F-4D97-AF65-F5344CB8AC3E}">
        <p14:creationId xmlns:p14="http://schemas.microsoft.com/office/powerpoint/2010/main" val="1261086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Teaching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C.  A copy of all student evaluations for previous five years</a:t>
            </a:r>
          </a:p>
          <a:p>
            <a:pPr lvl="1"/>
            <a:r>
              <a:rPr lang="en-US" dirty="0"/>
              <a:t>Best to include a summary, as well</a:t>
            </a:r>
          </a:p>
          <a:p>
            <a:pPr lvl="2"/>
            <a:r>
              <a:rPr lang="en-US" dirty="0"/>
              <a:t>Overall averages by criteria per year- table</a:t>
            </a:r>
          </a:p>
          <a:p>
            <a:pPr lvl="2"/>
            <a:r>
              <a:rPr lang="en-US" dirty="0"/>
              <a:t>An introduction to student evaluations can include this table, as well as a narrative describing the scores by year.  </a:t>
            </a:r>
          </a:p>
          <a:p>
            <a:pPr lvl="2"/>
            <a:r>
              <a:rPr lang="en-US" dirty="0"/>
              <a:t>Can also highlight some of the student comments</a:t>
            </a:r>
          </a:p>
          <a:p>
            <a:pPr lvl="2"/>
            <a:r>
              <a:rPr lang="en-US" dirty="0"/>
              <a:t>This is a boring part of the dossier because it is pure data- so explain it and help your readers!</a:t>
            </a:r>
          </a:p>
          <a:p>
            <a:pPr lvl="2"/>
            <a:r>
              <a:rPr lang="en-US" dirty="0"/>
              <a:t>You may not have student evaluations, because our system is currently under revision- you may have evaluations you collected</a:t>
            </a:r>
          </a:p>
        </p:txBody>
      </p:sp>
    </p:spTree>
    <p:extLst>
      <p:ext uri="{BB962C8B-B14F-4D97-AF65-F5344CB8AC3E}">
        <p14:creationId xmlns:p14="http://schemas.microsoft.com/office/powerpoint/2010/main" val="17761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Teaching</a:t>
            </a:r>
            <a:r>
              <a:rPr lang="is-IS" dirty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D.  Copies of observations of classroom teaching</a:t>
            </a:r>
          </a:p>
          <a:p>
            <a:pPr lvl="1"/>
            <a:r>
              <a:rPr lang="en-US" dirty="0"/>
              <a:t>Peers, chair, dean</a:t>
            </a:r>
          </a:p>
          <a:p>
            <a:pPr lvl="1"/>
            <a:r>
              <a:rPr lang="en-US" dirty="0"/>
              <a:t>Again- explain them to your reader by including a brief narrative to introduce the documentation</a:t>
            </a:r>
          </a:p>
          <a:p>
            <a:pPr lvl="1"/>
            <a:endParaRPr lang="en-US" dirty="0"/>
          </a:p>
          <a:p>
            <a:r>
              <a:rPr lang="en-US" dirty="0"/>
              <a:t>E.  Professional Development activities related to teaching</a:t>
            </a:r>
          </a:p>
          <a:p>
            <a:pPr lvl="1"/>
            <a:r>
              <a:rPr lang="en-US" dirty="0"/>
              <a:t>What PD have your done? CTE activities/trainings, webinars, </a:t>
            </a:r>
            <a:r>
              <a:rPr lang="en-US" dirty="0" err="1"/>
              <a:t>etc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Narrative to explain this section, followed by documentation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584973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4.  Teaching</a:t>
            </a:r>
            <a:r>
              <a:rPr lang="is-IS" dirty="0"/>
              <a:t>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F.  Additional documentation</a:t>
            </a:r>
          </a:p>
          <a:p>
            <a:pPr lvl="1"/>
            <a:r>
              <a:rPr lang="en-US" dirty="0"/>
              <a:t>What else do you have that needs to be included in this section?</a:t>
            </a:r>
          </a:p>
          <a:p>
            <a:pPr lvl="1"/>
            <a:r>
              <a:rPr lang="en-US" dirty="0"/>
              <a:t>Certificates, conference programs, etc.</a:t>
            </a:r>
          </a:p>
        </p:txBody>
      </p:sp>
    </p:spTree>
    <p:extLst>
      <p:ext uri="{BB962C8B-B14F-4D97-AF65-F5344CB8AC3E}">
        <p14:creationId xmlns:p14="http://schemas.microsoft.com/office/powerpoint/2010/main" val="8951644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 Research, Scholarship, and Creative Activities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A.  Narrative of scholarship at NMHU for past 5 years</a:t>
            </a:r>
          </a:p>
          <a:p>
            <a:pPr lvl="1"/>
            <a:r>
              <a:rPr lang="en-US" dirty="0"/>
              <a:t>What have you published/presented?</a:t>
            </a:r>
          </a:p>
          <a:p>
            <a:pPr lvl="1"/>
            <a:r>
              <a:rPr lang="en-US" dirty="0"/>
              <a:t>Do you have grants?</a:t>
            </a:r>
          </a:p>
          <a:p>
            <a:pPr lvl="1"/>
            <a:r>
              <a:rPr lang="en-US" dirty="0"/>
              <a:t>What are you currently working on?</a:t>
            </a:r>
          </a:p>
          <a:p>
            <a:pPr lvl="1"/>
            <a:r>
              <a:rPr lang="en-US" dirty="0"/>
              <a:t>Provide a narrative overview for your reader</a:t>
            </a:r>
          </a:p>
          <a:p>
            <a:pPr lvl="1"/>
            <a:r>
              <a:rPr lang="en-US" dirty="0"/>
              <a:t>Some departments count working with graduate students in this area, if so, briefly describe</a:t>
            </a:r>
          </a:p>
          <a:p>
            <a:pPr lvl="1"/>
            <a:endParaRPr lang="en-US" dirty="0"/>
          </a:p>
          <a:p>
            <a:r>
              <a:rPr lang="en-US" dirty="0"/>
              <a:t>B.  </a:t>
            </a:r>
            <a:r>
              <a:rPr lang="en-US" b="1" dirty="0">
                <a:highlight>
                  <a:srgbClr val="FFFF00"/>
                </a:highlight>
              </a:rPr>
              <a:t>Copy of the department’s approved research and scholarship criteria</a:t>
            </a:r>
          </a:p>
          <a:p>
            <a:pPr lvl="1"/>
            <a:r>
              <a:rPr lang="en-US" dirty="0"/>
              <a:t>This is the outline you will use to demonstrate that you have met the expectations</a:t>
            </a:r>
          </a:p>
          <a:p>
            <a:pPr lvl="1"/>
            <a:r>
              <a:rPr lang="en-US" dirty="0"/>
              <a:t>Use the same order, if possible, to demonstrate your achievements in the next part of this section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67717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823768"/>
            <a:ext cx="8761413" cy="706964"/>
          </a:xfrm>
        </p:spPr>
        <p:txBody>
          <a:bodyPr/>
          <a:lstStyle/>
          <a:p>
            <a:r>
              <a:rPr lang="en-US" dirty="0"/>
              <a:t>5.  Research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C.  A list of publications, presentations, recitals, shows, and funded research- as well as anything else listed in department’s criteria</a:t>
            </a:r>
          </a:p>
          <a:p>
            <a:endParaRPr lang="en-US" dirty="0"/>
          </a:p>
          <a:p>
            <a:pPr lvl="1"/>
            <a:r>
              <a:rPr lang="en-US" dirty="0"/>
              <a:t>Provide a narrative to introduce each section</a:t>
            </a:r>
          </a:p>
          <a:p>
            <a:pPr lvl="1"/>
            <a:r>
              <a:rPr lang="en-US" dirty="0"/>
              <a:t>Recommend to follow the same outline as department’s criteria</a:t>
            </a:r>
          </a:p>
          <a:p>
            <a:pPr lvl="1"/>
            <a:r>
              <a:rPr lang="en-US" dirty="0"/>
              <a:t>Show that you have met the criteria</a:t>
            </a:r>
          </a:p>
          <a:p>
            <a:pPr lvl="1"/>
            <a:endParaRPr lang="en-US" dirty="0"/>
          </a:p>
          <a:p>
            <a:r>
              <a:rPr lang="en-US" dirty="0"/>
              <a:t>D.  PD related to scholarship </a:t>
            </a:r>
          </a:p>
          <a:p>
            <a:pPr lvl="1"/>
            <a:r>
              <a:rPr lang="en-US" dirty="0"/>
              <a:t>Narrative, followed by documentation</a:t>
            </a:r>
          </a:p>
          <a:p>
            <a:pPr lvl="2"/>
            <a:r>
              <a:rPr lang="en-US" dirty="0"/>
              <a:t>Programs, flyers, </a:t>
            </a:r>
            <a:r>
              <a:rPr lang="en-US" dirty="0" err="1"/>
              <a:t>etc</a:t>
            </a:r>
            <a:r>
              <a:rPr lang="is-I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6263102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5.  Research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E.  Additional information related to scholarship activities</a:t>
            </a:r>
          </a:p>
          <a:p>
            <a:pPr lvl="1"/>
            <a:r>
              <a:rPr lang="en-US" dirty="0"/>
              <a:t>Suggest a narrative to explain it, then put info</a:t>
            </a:r>
          </a:p>
        </p:txBody>
      </p:sp>
    </p:spTree>
    <p:extLst>
      <p:ext uri="{BB962C8B-B14F-4D97-AF65-F5344CB8AC3E}">
        <p14:creationId xmlns:p14="http://schemas.microsoft.com/office/powerpoint/2010/main" val="1136223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6.  Service Activities at NMHU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  Narrative of service at NMHU for past 5 years</a:t>
            </a:r>
          </a:p>
          <a:p>
            <a:pPr lvl="1"/>
            <a:r>
              <a:rPr lang="en-US" dirty="0"/>
              <a:t>Service to students, university, faculty, department, profession, community, </a:t>
            </a:r>
            <a:r>
              <a:rPr lang="en-US" dirty="0" err="1"/>
              <a:t>etc</a:t>
            </a:r>
            <a:r>
              <a:rPr lang="is-IS" dirty="0"/>
              <a:t>…</a:t>
            </a:r>
          </a:p>
          <a:p>
            <a:pPr lvl="1"/>
            <a:r>
              <a:rPr lang="is-IS" dirty="0"/>
              <a:t>Some faculty put high expectations on participating in Faculty Senate committees</a:t>
            </a:r>
          </a:p>
          <a:p>
            <a:pPr lvl="1"/>
            <a:r>
              <a:rPr lang="is-IS" dirty="0"/>
              <a:t>Full professors are expected to demonstrate leadership in service</a:t>
            </a:r>
            <a:endParaRPr lang="en-US" dirty="0"/>
          </a:p>
          <a:p>
            <a:endParaRPr lang="en-US" dirty="0"/>
          </a:p>
          <a:p>
            <a:r>
              <a:rPr lang="en-US" dirty="0"/>
              <a:t>B.  Documentation of service</a:t>
            </a:r>
          </a:p>
          <a:p>
            <a:pPr lvl="1"/>
            <a:r>
              <a:rPr lang="en-US" dirty="0"/>
              <a:t>Narrative to introduce, then documentation</a:t>
            </a:r>
            <a:endParaRPr lang="is-IS" dirty="0"/>
          </a:p>
        </p:txBody>
      </p:sp>
    </p:spTree>
    <p:extLst>
      <p:ext uri="{BB962C8B-B14F-4D97-AF65-F5344CB8AC3E}">
        <p14:creationId xmlns:p14="http://schemas.microsoft.com/office/powerpoint/2010/main" val="19753493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7.  Current CV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Should be a complete CV- not just time at NMHU</a:t>
            </a:r>
          </a:p>
          <a:p>
            <a:r>
              <a:rPr lang="en-US" dirty="0"/>
              <a:t>Make sure it lists all aspects of the triad</a:t>
            </a:r>
          </a:p>
          <a:p>
            <a:r>
              <a:rPr lang="en-US" dirty="0"/>
              <a:t>Not a shortened CV!!!!!</a:t>
            </a:r>
          </a:p>
        </p:txBody>
      </p:sp>
    </p:spTree>
    <p:extLst>
      <p:ext uri="{BB962C8B-B14F-4D97-AF65-F5344CB8AC3E}">
        <p14:creationId xmlns:p14="http://schemas.microsoft.com/office/powerpoint/2010/main" val="14967314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Workshop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 Short Presentation about the dossier</a:t>
            </a:r>
          </a:p>
          <a:p>
            <a:endParaRPr lang="en-US" dirty="0"/>
          </a:p>
          <a:p>
            <a:r>
              <a:rPr lang="en-US" dirty="0"/>
              <a:t>2.  Questions and answers</a:t>
            </a:r>
          </a:p>
          <a:p>
            <a:endParaRPr lang="en-US" dirty="0"/>
          </a:p>
          <a:p>
            <a:r>
              <a:rPr lang="en-US" dirty="0"/>
              <a:t>3.  Follow-up????  Let us know</a:t>
            </a:r>
          </a:p>
        </p:txBody>
      </p:sp>
    </p:spTree>
    <p:extLst>
      <p:ext uri="{BB962C8B-B14F-4D97-AF65-F5344CB8AC3E}">
        <p14:creationId xmlns:p14="http://schemas.microsoft.com/office/powerpoint/2010/main" val="25169507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Letters of Recommendation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not required, many faculty get letters of recommendation to place in their dossiers</a:t>
            </a:r>
          </a:p>
          <a:p>
            <a:r>
              <a:rPr lang="en-US" dirty="0"/>
              <a:t>Demonstrates what professionals think of you</a:t>
            </a:r>
          </a:p>
          <a:p>
            <a:endParaRPr lang="en-US" dirty="0"/>
          </a:p>
          <a:p>
            <a:r>
              <a:rPr lang="en-US" dirty="0"/>
              <a:t>Most people will only write you a letter of support if they know you or your work</a:t>
            </a:r>
          </a:p>
          <a:p>
            <a:r>
              <a:rPr lang="en-US" dirty="0"/>
              <a:t>Most people will only write about that area of the triad that they know about you</a:t>
            </a:r>
          </a:p>
          <a:p>
            <a:pPr lvl="1"/>
            <a:r>
              <a:rPr lang="en-US" dirty="0"/>
              <a:t>You might have some letters that cover all the triad, or just teaching, or just research, </a:t>
            </a:r>
            <a:r>
              <a:rPr lang="en-US" dirty="0" err="1"/>
              <a:t>etc</a:t>
            </a:r>
            <a:r>
              <a:rPr lang="is-IS" dirty="0"/>
              <a:t>….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777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LOR</a:t>
            </a:r>
            <a:r>
              <a:rPr lang="is-IS" dirty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Possibilities:</a:t>
            </a:r>
          </a:p>
          <a:p>
            <a:pPr lvl="1"/>
            <a:r>
              <a:rPr lang="en-US" dirty="0"/>
              <a:t>Experts in the field who know your work</a:t>
            </a:r>
          </a:p>
          <a:p>
            <a:pPr lvl="2"/>
            <a:r>
              <a:rPr lang="en-US" dirty="0"/>
              <a:t>Send dossier- we do not require this at NMHU</a:t>
            </a:r>
          </a:p>
          <a:p>
            <a:pPr lvl="1"/>
            <a:r>
              <a:rPr lang="en-US" dirty="0"/>
              <a:t>Faculty leaders at current or former university, </a:t>
            </a:r>
          </a:p>
          <a:p>
            <a:pPr lvl="1"/>
            <a:r>
              <a:rPr lang="en-US" dirty="0"/>
              <a:t>people that you work with</a:t>
            </a:r>
          </a:p>
          <a:p>
            <a:pPr lvl="1"/>
            <a:r>
              <a:rPr lang="en-US" dirty="0"/>
              <a:t>Administrators</a:t>
            </a:r>
          </a:p>
          <a:p>
            <a:pPr lvl="1"/>
            <a:r>
              <a:rPr lang="en-US" dirty="0"/>
              <a:t>Committee chairs- can write about service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Where do you put the letters?  In the corresponding section:</a:t>
            </a:r>
          </a:p>
          <a:p>
            <a:pPr lvl="2"/>
            <a:r>
              <a:rPr lang="en-US" dirty="0"/>
              <a:t>Triad- at the beginning</a:t>
            </a:r>
          </a:p>
          <a:p>
            <a:pPr lvl="2"/>
            <a:r>
              <a:rPr lang="en-US" dirty="0"/>
              <a:t>Teaching- in teaching section</a:t>
            </a:r>
          </a:p>
          <a:p>
            <a:pPr lvl="2"/>
            <a:r>
              <a:rPr lang="en-US" dirty="0"/>
              <a:t>Research- in research section</a:t>
            </a:r>
          </a:p>
          <a:p>
            <a:pPr lvl="2"/>
            <a:r>
              <a:rPr lang="en-US" dirty="0"/>
              <a:t>Service- in service section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02052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2CE0AA-A757-C648-B5C3-4283B1631B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Know your Audience!!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CCA07C-058E-BF42-A7B9-D36F07D68C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CBA is clear what needs to be included.</a:t>
            </a:r>
          </a:p>
          <a:p>
            <a:r>
              <a:rPr lang="en-US" dirty="0"/>
              <a:t>Some administrator’s state they only want to see a few representative pages of information, </a:t>
            </a:r>
            <a:r>
              <a:rPr lang="en-US" dirty="0">
                <a:highlight>
                  <a:srgbClr val="00FFFF"/>
                </a:highlight>
              </a:rPr>
              <a:t>BUT, they do not speak for everybody in the evaluation process.  </a:t>
            </a:r>
          </a:p>
          <a:p>
            <a:r>
              <a:rPr lang="en-US" dirty="0"/>
              <a:t>Faculty have academic freedom </a:t>
            </a:r>
          </a:p>
          <a:p>
            <a:r>
              <a:rPr lang="en-US" dirty="0"/>
              <a:t>Some faculty expect to see everything, some do not</a:t>
            </a:r>
          </a:p>
          <a:p>
            <a:r>
              <a:rPr lang="en-US" dirty="0"/>
              <a:t>Make sure you know the expectations of faculty in your department and on the tenure/promotion committee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28882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CBDBB-61E7-9146-B6DD-64BA516687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Don’t be afraid to talk about yourself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84289-FC1D-304A-A475-423D87AEDE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faculty have a difficult time writing/talking about themselves</a:t>
            </a:r>
          </a:p>
          <a:p>
            <a:endParaRPr lang="en-US" dirty="0"/>
          </a:p>
          <a:p>
            <a:r>
              <a:rPr lang="en-US" dirty="0"/>
              <a:t>This process requires us to do so!!!!!!</a:t>
            </a:r>
          </a:p>
          <a:p>
            <a:endParaRPr lang="en-US" dirty="0"/>
          </a:p>
          <a:p>
            <a:r>
              <a:rPr lang="en-US" dirty="0"/>
              <a:t>Tell your readers what you have accomplished, what you are working on, </a:t>
            </a:r>
            <a:r>
              <a:rPr lang="en-US" dirty="0" err="1"/>
              <a:t>etc</a:t>
            </a:r>
            <a:r>
              <a:rPr lang="en-US" dirty="0"/>
              <a:t>….  People will not know, unless you tell them</a:t>
            </a:r>
          </a:p>
          <a:p>
            <a:endParaRPr lang="en-US" dirty="0"/>
          </a:p>
          <a:p>
            <a:r>
              <a:rPr lang="en-US" dirty="0"/>
              <a:t>Some faculty that evaluate your dossier,  may have never met you before.</a:t>
            </a:r>
          </a:p>
        </p:txBody>
      </p:sp>
    </p:spTree>
    <p:extLst>
      <p:ext uri="{BB962C8B-B14F-4D97-AF65-F5344CB8AC3E}">
        <p14:creationId xmlns:p14="http://schemas.microsoft.com/office/powerpoint/2010/main" val="399542430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Questions??????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6070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7271B0-37C8-9944-AE96-7D4ED4130F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Important Thing to Remember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5F474-F282-C047-89AA-A4539AF518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4955" y="2603500"/>
            <a:ext cx="6407134" cy="3416300"/>
          </a:xfrm>
        </p:spPr>
        <p:txBody>
          <a:bodyPr>
            <a:normAutofit fontScale="92500" lnSpcReduction="10000"/>
          </a:bodyPr>
          <a:lstStyle/>
          <a:p>
            <a:r>
              <a:rPr lang="en-US" sz="4000" b="1" dirty="0"/>
              <a:t>Know your Audience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Peers</a:t>
            </a:r>
          </a:p>
          <a:p>
            <a:r>
              <a:rPr lang="en-US" dirty="0"/>
              <a:t>Dean, VPAA, President</a:t>
            </a:r>
          </a:p>
          <a:p>
            <a:r>
              <a:rPr lang="en-US" dirty="0"/>
              <a:t>Tenure and Promotion Committee</a:t>
            </a:r>
          </a:p>
          <a:p>
            <a:endParaRPr lang="en-US" dirty="0"/>
          </a:p>
          <a:p>
            <a:r>
              <a:rPr lang="en-US" dirty="0"/>
              <a:t>Do they all know you?  Really know you and what you accomplished?</a:t>
            </a:r>
          </a:p>
        </p:txBody>
      </p:sp>
      <p:sp>
        <p:nvSpPr>
          <p:cNvPr id="5" name="Left-Right-Up Arrow 4">
            <a:extLst>
              <a:ext uri="{FF2B5EF4-FFF2-40B4-BE49-F238E27FC236}">
                <a16:creationId xmlns:a16="http://schemas.microsoft.com/office/drawing/2014/main" id="{E39D3872-AD6D-374A-8FBF-8DFFE840354B}"/>
              </a:ext>
            </a:extLst>
          </p:cNvPr>
          <p:cNvSpPr/>
          <p:nvPr/>
        </p:nvSpPr>
        <p:spPr>
          <a:xfrm rot="10800000">
            <a:off x="9074292" y="3003804"/>
            <a:ext cx="1216152" cy="850392"/>
          </a:xfrm>
          <a:prstGeom prst="leftRigh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ACE4058-C419-C348-B7B4-6FC020CBB112}"/>
              </a:ext>
            </a:extLst>
          </p:cNvPr>
          <p:cNvSpPr txBox="1"/>
          <p:nvPr/>
        </p:nvSpPr>
        <p:spPr>
          <a:xfrm>
            <a:off x="7255823" y="3003803"/>
            <a:ext cx="16555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Department and Dean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9E93EA7-A941-FF40-94BE-B85A418B8C45}"/>
              </a:ext>
            </a:extLst>
          </p:cNvPr>
          <p:cNvSpPr txBox="1"/>
          <p:nvPr/>
        </p:nvSpPr>
        <p:spPr>
          <a:xfrm>
            <a:off x="10423565" y="3087584"/>
            <a:ext cx="161100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 and P</a:t>
            </a:r>
          </a:p>
          <a:p>
            <a:r>
              <a:rPr lang="en-US" dirty="0"/>
              <a:t>Committee-</a:t>
            </a:r>
          </a:p>
          <a:p>
            <a:r>
              <a:rPr lang="en-US" dirty="0"/>
              <a:t>-</a:t>
            </a:r>
            <a:r>
              <a:rPr lang="en-US" sz="1600" b="1" dirty="0"/>
              <a:t>May not know you!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30425A-5E71-6648-A3A6-F3F989894327}"/>
              </a:ext>
            </a:extLst>
          </p:cNvPr>
          <p:cNvSpPr txBox="1"/>
          <p:nvPr/>
        </p:nvSpPr>
        <p:spPr>
          <a:xfrm>
            <a:off x="9074292" y="4126984"/>
            <a:ext cx="13607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Provost</a:t>
            </a:r>
          </a:p>
        </p:txBody>
      </p:sp>
      <p:sp>
        <p:nvSpPr>
          <p:cNvPr id="9" name="Down Arrow 8">
            <a:extLst>
              <a:ext uri="{FF2B5EF4-FFF2-40B4-BE49-F238E27FC236}">
                <a16:creationId xmlns:a16="http://schemas.microsoft.com/office/drawing/2014/main" id="{587685F5-68CF-B94B-9732-2C626C067464}"/>
              </a:ext>
            </a:extLst>
          </p:cNvPr>
          <p:cNvSpPr/>
          <p:nvPr/>
        </p:nvSpPr>
        <p:spPr>
          <a:xfrm>
            <a:off x="9440052" y="4557308"/>
            <a:ext cx="484632" cy="97840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FCBCFFFF-C5E2-4744-A6C3-FCEFCED9C70E}"/>
              </a:ext>
            </a:extLst>
          </p:cNvPr>
          <p:cNvSpPr txBox="1"/>
          <p:nvPr/>
        </p:nvSpPr>
        <p:spPr>
          <a:xfrm>
            <a:off x="8728364" y="5830784"/>
            <a:ext cx="280717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President- final decision</a:t>
            </a:r>
          </a:p>
        </p:txBody>
      </p:sp>
    </p:spTree>
    <p:extLst>
      <p:ext uri="{BB962C8B-B14F-4D97-AF65-F5344CB8AC3E}">
        <p14:creationId xmlns:p14="http://schemas.microsoft.com/office/powerpoint/2010/main" val="30757770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Dossier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dossier is a collection of documents that represent your professional career, in relation to your hired position</a:t>
            </a:r>
          </a:p>
          <a:p>
            <a:pPr lvl="1"/>
            <a:r>
              <a:rPr lang="en-US" dirty="0"/>
              <a:t>It highlights the previous 5 years (6 year cycle) </a:t>
            </a:r>
          </a:p>
          <a:p>
            <a:pPr lvl="2"/>
            <a:r>
              <a:rPr lang="en-US" dirty="0"/>
              <a:t>Time in tenure track (Tenure)</a:t>
            </a:r>
          </a:p>
          <a:p>
            <a:pPr lvl="2"/>
            <a:r>
              <a:rPr lang="en-US" dirty="0"/>
              <a:t>Time in rank (Promotion)</a:t>
            </a:r>
          </a:p>
          <a:p>
            <a:pPr lvl="1"/>
            <a:r>
              <a:rPr lang="en-US" dirty="0"/>
              <a:t>It aligns to the CBA (Article 23 and Appendix A)</a:t>
            </a:r>
          </a:p>
          <a:p>
            <a:pPr lvl="1"/>
            <a:r>
              <a:rPr lang="en-US" dirty="0"/>
              <a:t>It aligns to the job description for which you were hired</a:t>
            </a:r>
          </a:p>
          <a:p>
            <a:endParaRPr lang="en-US" dirty="0"/>
          </a:p>
          <a:p>
            <a:r>
              <a:rPr lang="en-US" dirty="0"/>
              <a:t>Part of the dossier is narrative</a:t>
            </a:r>
          </a:p>
          <a:p>
            <a:r>
              <a:rPr lang="en-US" dirty="0"/>
              <a:t>Part of the dossier includes representative documents that support the narrative</a:t>
            </a:r>
          </a:p>
        </p:txBody>
      </p:sp>
    </p:spTree>
    <p:extLst>
      <p:ext uri="{BB962C8B-B14F-4D97-AF65-F5344CB8AC3E}">
        <p14:creationId xmlns:p14="http://schemas.microsoft.com/office/powerpoint/2010/main" val="10152796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Preparing the Dossier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Print Appendix A of the CBA and use it as a template</a:t>
            </a:r>
          </a:p>
          <a:p>
            <a:endParaRPr lang="en-US" dirty="0"/>
          </a:p>
          <a:p>
            <a:r>
              <a:rPr lang="en-US" dirty="0"/>
              <a:t>Appendix A is the outline for all tenure and promotion dossiers</a:t>
            </a:r>
          </a:p>
          <a:p>
            <a:pPr lvl="1"/>
            <a:r>
              <a:rPr lang="en-US" dirty="0"/>
              <a:t>Each department/discipline is slightly different and has slightly different expectations</a:t>
            </a:r>
          </a:p>
          <a:p>
            <a:pPr lvl="1"/>
            <a:r>
              <a:rPr lang="en-US" dirty="0"/>
              <a:t>We are all evaluated on the triad:  Teaching, Research, and Service</a:t>
            </a:r>
          </a:p>
          <a:p>
            <a:r>
              <a:rPr lang="en-US" dirty="0"/>
              <a:t>You can include more information than the outline, but should not include less</a:t>
            </a:r>
          </a:p>
          <a:p>
            <a:r>
              <a:rPr lang="en-US" dirty="0"/>
              <a:t>Once you have completed your dossier- that chair must approve it</a:t>
            </a:r>
          </a:p>
          <a:p>
            <a:pPr lvl="1"/>
            <a:r>
              <a:rPr lang="en-US" dirty="0"/>
              <a:t>Signature means that the dossier is complete and follows the outline</a:t>
            </a:r>
          </a:p>
        </p:txBody>
      </p:sp>
    </p:spTree>
    <p:extLst>
      <p:ext uri="{BB962C8B-B14F-4D97-AF65-F5344CB8AC3E}">
        <p14:creationId xmlns:p14="http://schemas.microsoft.com/office/powerpoint/2010/main" val="711735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things to remember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Almost every faculty member at NMHU wants you to succeed</a:t>
            </a:r>
          </a:p>
          <a:p>
            <a:pPr lvl="1"/>
            <a:r>
              <a:rPr lang="en-US" dirty="0"/>
              <a:t>So ask for help!</a:t>
            </a:r>
          </a:p>
          <a:p>
            <a:pPr lvl="1"/>
            <a:r>
              <a:rPr lang="en-US" dirty="0"/>
              <a:t>Ask to see colleague dossiers</a:t>
            </a:r>
          </a:p>
          <a:p>
            <a:pPr lvl="1"/>
            <a:r>
              <a:rPr lang="en-US" dirty="0"/>
              <a:t>Talk to your mentor and others</a:t>
            </a:r>
          </a:p>
          <a:p>
            <a:pPr lvl="1"/>
            <a:r>
              <a:rPr lang="en-US" dirty="0"/>
              <a:t>Have people check your dossier along the way, as you are creating it</a:t>
            </a:r>
          </a:p>
          <a:p>
            <a:pPr lvl="1"/>
            <a:r>
              <a:rPr lang="en-US" dirty="0"/>
              <a:t>It is ok if the same documentation is used in several places in the dossier, as some things we do cross the lines of teaching, service, and research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Remember:   Like it or not, there is a pretty/organized factor in evaluation</a:t>
            </a:r>
          </a:p>
        </p:txBody>
      </p:sp>
    </p:spTree>
    <p:extLst>
      <p:ext uri="{BB962C8B-B14F-4D97-AF65-F5344CB8AC3E}">
        <p14:creationId xmlns:p14="http://schemas.microsoft.com/office/powerpoint/2010/main" val="19220508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Parts of the Dossier- Appendix A (CBA)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1.  Cover Letter</a:t>
            </a:r>
          </a:p>
          <a:p>
            <a:r>
              <a:rPr lang="en-US" dirty="0"/>
              <a:t>2.  Self Evaluation</a:t>
            </a:r>
          </a:p>
          <a:p>
            <a:r>
              <a:rPr lang="en-US" dirty="0"/>
              <a:t>3.  Narrative history at NMHU</a:t>
            </a:r>
          </a:p>
          <a:p>
            <a:r>
              <a:rPr lang="en-US" dirty="0"/>
              <a:t>4.  Teaching and Advisement</a:t>
            </a:r>
          </a:p>
          <a:p>
            <a:r>
              <a:rPr lang="en-US" dirty="0"/>
              <a:t>5.  Scholarship, Research, and Creative activities</a:t>
            </a:r>
          </a:p>
          <a:p>
            <a:r>
              <a:rPr lang="en-US" dirty="0"/>
              <a:t>6.  Service</a:t>
            </a:r>
          </a:p>
          <a:p>
            <a:r>
              <a:rPr lang="en-US" dirty="0"/>
              <a:t>7.  Current CV</a:t>
            </a:r>
          </a:p>
        </p:txBody>
      </p:sp>
    </p:spTree>
    <p:extLst>
      <p:ext uri="{BB962C8B-B14F-4D97-AF65-F5344CB8AC3E}">
        <p14:creationId xmlns:p14="http://schemas.microsoft.com/office/powerpoint/2010/main" val="1439324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1.  Cover Letter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/>
              <a:t>Stated intent to apply for tenure and/or promotion review process</a:t>
            </a:r>
          </a:p>
          <a:p>
            <a:pPr lvl="1"/>
            <a:r>
              <a:rPr lang="en-US" dirty="0"/>
              <a:t>Tenure is evaluated at the rank of Associate Professor</a:t>
            </a:r>
          </a:p>
          <a:p>
            <a:pPr lvl="1"/>
            <a:r>
              <a:rPr lang="en-US" dirty="0"/>
              <a:t>If you are applying for full professor and tenure at the same time, you must state this, as they are different levels of evaluation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Cover letter can also </a:t>
            </a:r>
            <a:r>
              <a:rPr lang="en-US" u="sng" dirty="0"/>
              <a:t>briefly</a:t>
            </a:r>
            <a:r>
              <a:rPr lang="en-US" dirty="0"/>
              <a:t> explain your time at NMHU</a:t>
            </a:r>
          </a:p>
          <a:p>
            <a:pPr lvl="2"/>
            <a:r>
              <a:rPr lang="en-US" dirty="0"/>
              <a:t>This will help your audience understand your particular situation/experience</a:t>
            </a:r>
          </a:p>
          <a:p>
            <a:pPr lvl="2"/>
            <a:r>
              <a:rPr lang="en-US" dirty="0"/>
              <a:t>Were you granted years towards tenure and/or promotion? This can be confusing for evaluators</a:t>
            </a:r>
          </a:p>
          <a:p>
            <a:pPr lvl="2"/>
            <a:r>
              <a:rPr lang="en-US" dirty="0"/>
              <a:t>Step 3 will be a detailed outline of your history at NMHU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8812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2. Self Evaluation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A form obtained from the Office of Academic Affairs- it is an official form and must be used</a:t>
            </a:r>
          </a:p>
          <a:p>
            <a:endParaRPr lang="en-US" dirty="0"/>
          </a:p>
          <a:p>
            <a:r>
              <a:rPr lang="en-US" dirty="0"/>
              <a:t>Similar to annual evaluation forms used in self evaluation, but  is an evaluation of time in tenure track (tenure) or time in rank (promotion)</a:t>
            </a:r>
          </a:p>
          <a:p>
            <a:endParaRPr lang="en-US" dirty="0"/>
          </a:p>
          <a:p>
            <a:r>
              <a:rPr lang="en-US" dirty="0"/>
              <a:t>Some faculty include copies of their past annual evaluation forms after this form:</a:t>
            </a:r>
          </a:p>
          <a:p>
            <a:pPr lvl="1"/>
            <a:r>
              <a:rPr lang="en-US" dirty="0"/>
              <a:t>Self</a:t>
            </a:r>
          </a:p>
          <a:p>
            <a:pPr lvl="1"/>
            <a:r>
              <a:rPr lang="en-US" dirty="0"/>
              <a:t>Department/peer review</a:t>
            </a:r>
          </a:p>
          <a:p>
            <a:pPr lvl="1"/>
            <a:r>
              <a:rPr lang="en-US" dirty="0"/>
              <a:t>Chair review</a:t>
            </a:r>
          </a:p>
          <a:p>
            <a:pPr lvl="1"/>
            <a:r>
              <a:rPr lang="en-US" dirty="0"/>
              <a:t>Including these forms isn’t mandatory but can help show progress towards T/P</a:t>
            </a:r>
          </a:p>
        </p:txBody>
      </p:sp>
    </p:spTree>
    <p:extLst>
      <p:ext uri="{BB962C8B-B14F-4D97-AF65-F5344CB8AC3E}">
        <p14:creationId xmlns:p14="http://schemas.microsoft.com/office/powerpoint/2010/main" val="12375007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8F8F8F"/>
      </a:hlink>
      <a:folHlink>
        <a:srgbClr val="A5A5A5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8502691-933B-45FE-8764-BA278511EF2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800</TotalTime>
  <Words>1523</Words>
  <Application>Microsoft Macintosh PowerPoint</Application>
  <PresentationFormat>Widescreen</PresentationFormat>
  <Paragraphs>196</Paragraphs>
  <Slides>24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8" baseType="lpstr">
      <vt:lpstr>Arial</vt:lpstr>
      <vt:lpstr>Century Gothic</vt:lpstr>
      <vt:lpstr>Wingdings 3</vt:lpstr>
      <vt:lpstr>Ion Boardroom</vt:lpstr>
      <vt:lpstr>Creating a Tenure/Promotion Dossier</vt:lpstr>
      <vt:lpstr>Today’s Workshop</vt:lpstr>
      <vt:lpstr>Important Thing to Remember</vt:lpstr>
      <vt:lpstr>The Dossier</vt:lpstr>
      <vt:lpstr>Preparing the Dossier</vt:lpstr>
      <vt:lpstr>Some things to remember</vt:lpstr>
      <vt:lpstr>7 Parts of the Dossier- Appendix A (CBA)</vt:lpstr>
      <vt:lpstr>1.  Cover Letter</vt:lpstr>
      <vt:lpstr>2. Self Evaluation</vt:lpstr>
      <vt:lpstr>3.  Narrative History of time at NMHU</vt:lpstr>
      <vt:lpstr>4.  Teaching and Advisement</vt:lpstr>
      <vt:lpstr>4.  Teaching…</vt:lpstr>
      <vt:lpstr>4.  Teaching….</vt:lpstr>
      <vt:lpstr>4.  Teaching….</vt:lpstr>
      <vt:lpstr>5.  Research, Scholarship, and Creative Activities</vt:lpstr>
      <vt:lpstr>5.  Research…</vt:lpstr>
      <vt:lpstr>5.  Research…</vt:lpstr>
      <vt:lpstr>6.  Service Activities at NMHU</vt:lpstr>
      <vt:lpstr>7.  Current CV</vt:lpstr>
      <vt:lpstr>Letters of Recommendation</vt:lpstr>
      <vt:lpstr>LOR…</vt:lpstr>
      <vt:lpstr>Know your Audience!!</vt:lpstr>
      <vt:lpstr>Don’t be afraid to talk about yourself</vt:lpstr>
      <vt:lpstr>Questions??????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Creating a tenure/promotion Dossier</dc:title>
  <dc:creator>KATHY JENKINS</dc:creator>
  <cp:lastModifiedBy>KATHY JENKINS</cp:lastModifiedBy>
  <cp:revision>26</cp:revision>
  <dcterms:created xsi:type="dcterms:W3CDTF">2018-01-11T00:54:26Z</dcterms:created>
  <dcterms:modified xsi:type="dcterms:W3CDTF">2022-01-14T16:10:36Z</dcterms:modified>
</cp:coreProperties>
</file>